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77" r:id="rId2"/>
    <p:sldId id="305" r:id="rId3"/>
    <p:sldId id="306" r:id="rId4"/>
    <p:sldId id="276" r:id="rId5"/>
    <p:sldId id="278" r:id="rId6"/>
    <p:sldId id="275" r:id="rId7"/>
    <p:sldId id="279" r:id="rId8"/>
    <p:sldId id="280" r:id="rId9"/>
    <p:sldId id="281" r:id="rId10"/>
    <p:sldId id="295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4"/>
    <p:restoredTop sz="87806"/>
  </p:normalViewPr>
  <p:slideViewPr>
    <p:cSldViewPr snapToGrid="0">
      <p:cViewPr varScale="1">
        <p:scale>
          <a:sx n="138" d="100"/>
          <a:sy n="138" d="100"/>
        </p:scale>
        <p:origin x="1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E26B7-53D0-FB45-A4CF-3ABEA03B441B}" type="datetimeFigureOut">
              <a:rPr lang="en-US" smtClean="0"/>
              <a:t>4/11/25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442B8-EDB7-994B-BE25-557CF7BAC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34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442B8-EDB7-994B-BE25-557CF7BACE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5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442B8-EDB7-994B-BE25-557CF7BACE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03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442B8-EDB7-994B-BE25-557CF7BACE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32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8575">
              <a:lnSpc>
                <a:spcPts val="930"/>
              </a:lnSpc>
            </a:pPr>
            <a:fld id="{81D60167-4931-47E6-BA6A-407CBD079E47}" type="slidenum">
              <a:rPr lang="en-IN" spc="-19" smtClean="0"/>
              <a:pPr marL="28575">
                <a:lnSpc>
                  <a:spcPts val="930"/>
                </a:lnSpc>
              </a:pPr>
              <a:t>‹#›</a:t>
            </a:fld>
            <a:endParaRPr lang="en-IN" spc="-19" dirty="0"/>
          </a:p>
        </p:txBody>
      </p:sp>
    </p:spTree>
    <p:extLst>
      <p:ext uri="{BB962C8B-B14F-4D97-AF65-F5344CB8AC3E}">
        <p14:creationId xmlns:p14="http://schemas.microsoft.com/office/powerpoint/2010/main" val="2315248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04275" y="1273230"/>
            <a:ext cx="4935448" cy="415498"/>
          </a:xfrm>
        </p:spPr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1" y="2724427"/>
            <a:ext cx="7926070" cy="184666"/>
          </a:xfrm>
        </p:spPr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8575">
              <a:lnSpc>
                <a:spcPts val="930"/>
              </a:lnSpc>
            </a:pPr>
            <a:fld id="{81D60167-4931-47E6-BA6A-407CBD079E47}" type="slidenum">
              <a:rPr lang="en-IN" spc="-19" smtClean="0"/>
              <a:pPr marL="28575">
                <a:lnSpc>
                  <a:spcPts val="930"/>
                </a:lnSpc>
              </a:pPr>
              <a:t>‹#›</a:t>
            </a:fld>
            <a:endParaRPr lang="en-IN" spc="-19" dirty="0"/>
          </a:p>
        </p:txBody>
      </p:sp>
    </p:spTree>
    <p:extLst>
      <p:ext uri="{BB962C8B-B14F-4D97-AF65-F5344CB8AC3E}">
        <p14:creationId xmlns:p14="http://schemas.microsoft.com/office/powerpoint/2010/main" val="1785427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04275" y="1273230"/>
            <a:ext cx="4935448" cy="415498"/>
          </a:xfrm>
        </p:spPr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1"/>
            <a:ext cx="397764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1"/>
            <a:ext cx="397764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8575">
              <a:lnSpc>
                <a:spcPts val="930"/>
              </a:lnSpc>
            </a:pPr>
            <a:fld id="{81D60167-4931-47E6-BA6A-407CBD079E47}" type="slidenum">
              <a:rPr lang="en-IN" spc="-19" smtClean="0"/>
              <a:pPr marL="28575">
                <a:lnSpc>
                  <a:spcPts val="930"/>
                </a:lnSpc>
              </a:pPr>
              <a:t>‹#›</a:t>
            </a:fld>
            <a:endParaRPr lang="en-IN" spc="-19" dirty="0"/>
          </a:p>
        </p:txBody>
      </p:sp>
    </p:spTree>
    <p:extLst>
      <p:ext uri="{BB962C8B-B14F-4D97-AF65-F5344CB8AC3E}">
        <p14:creationId xmlns:p14="http://schemas.microsoft.com/office/powerpoint/2010/main" val="3227556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04275" y="1273230"/>
            <a:ext cx="4935448" cy="415498"/>
          </a:xfrm>
        </p:spPr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8575">
              <a:lnSpc>
                <a:spcPts val="930"/>
              </a:lnSpc>
            </a:pPr>
            <a:fld id="{81D60167-4931-47E6-BA6A-407CBD079E47}" type="slidenum">
              <a:rPr lang="en-IN" spc="-19" smtClean="0"/>
              <a:pPr marL="28575">
                <a:lnSpc>
                  <a:spcPts val="930"/>
                </a:lnSpc>
              </a:pPr>
              <a:t>‹#›</a:t>
            </a:fld>
            <a:endParaRPr lang="en-IN" spc="-19" dirty="0"/>
          </a:p>
        </p:txBody>
      </p:sp>
    </p:spTree>
    <p:extLst>
      <p:ext uri="{BB962C8B-B14F-4D97-AF65-F5344CB8AC3E}">
        <p14:creationId xmlns:p14="http://schemas.microsoft.com/office/powerpoint/2010/main" val="2481915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8575">
              <a:lnSpc>
                <a:spcPts val="930"/>
              </a:lnSpc>
            </a:pPr>
            <a:fld id="{81D60167-4931-47E6-BA6A-407CBD079E47}" type="slidenum">
              <a:rPr lang="en-IN" spc="-19" smtClean="0"/>
              <a:pPr marL="28575">
                <a:lnSpc>
                  <a:spcPts val="930"/>
                </a:lnSpc>
              </a:pPr>
              <a:t>‹#›</a:t>
            </a:fld>
            <a:endParaRPr lang="en-IN" spc="-19" dirty="0"/>
          </a:p>
        </p:txBody>
      </p:sp>
    </p:spTree>
    <p:extLst>
      <p:ext uri="{BB962C8B-B14F-4D97-AF65-F5344CB8AC3E}">
        <p14:creationId xmlns:p14="http://schemas.microsoft.com/office/powerpoint/2010/main" val="4116932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747406" y="285031"/>
            <a:ext cx="1863725" cy="738505"/>
          </a:xfrm>
          <a:custGeom>
            <a:avLst/>
            <a:gdLst/>
            <a:ahLst/>
            <a:cxnLst/>
            <a:rect l="l" t="t" r="r" b="b"/>
            <a:pathLst>
              <a:path w="1863725" h="738505">
                <a:moveTo>
                  <a:pt x="1863435" y="0"/>
                </a:moveTo>
                <a:lnTo>
                  <a:pt x="0" y="0"/>
                </a:lnTo>
                <a:lnTo>
                  <a:pt x="0" y="737999"/>
                </a:lnTo>
                <a:lnTo>
                  <a:pt x="1863435" y="737999"/>
                </a:lnTo>
                <a:lnTo>
                  <a:pt x="18634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04275" y="1273230"/>
            <a:ext cx="493544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1" y="2724427"/>
            <a:ext cx="792607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48495" y="6452244"/>
            <a:ext cx="243840" cy="117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8575">
              <a:lnSpc>
                <a:spcPts val="930"/>
              </a:lnSpc>
            </a:pPr>
            <a:fld id="{81D60167-4931-47E6-BA6A-407CBD079E47}" type="slidenum">
              <a:rPr lang="en-IN" spc="-19" smtClean="0"/>
              <a:pPr marL="28575">
                <a:lnSpc>
                  <a:spcPts val="930"/>
                </a:lnSpc>
              </a:pPr>
              <a:t>‹#›</a:t>
            </a:fld>
            <a:endParaRPr lang="en-IN" spc="-19" dirty="0"/>
          </a:p>
        </p:txBody>
      </p:sp>
    </p:spTree>
    <p:extLst>
      <p:ext uri="{BB962C8B-B14F-4D97-AF65-F5344CB8AC3E}">
        <p14:creationId xmlns:p14="http://schemas.microsoft.com/office/powerpoint/2010/main" val="1716860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4778E-F5CD-1713-98B7-BAEA3B989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922" y="1865047"/>
            <a:ext cx="4935448" cy="830997"/>
          </a:xfrm>
        </p:spPr>
        <p:txBody>
          <a:bodyPr/>
          <a:lstStyle/>
          <a:p>
            <a:pPr algn="ctr"/>
            <a:r>
              <a:rPr lang="en-IN" b="1" i="0" dirty="0">
                <a:solidFill>
                  <a:srgbClr val="000000"/>
                </a:solidFill>
                <a:effectLst/>
              </a:rPr>
              <a:t>Application of Lean Six Sigma in </a:t>
            </a:r>
            <a:r>
              <a:rPr lang="en-IN" b="1" dirty="0">
                <a:solidFill>
                  <a:srgbClr val="000000"/>
                </a:solidFill>
              </a:rPr>
              <a:t>  </a:t>
            </a:r>
            <a:r>
              <a:rPr lang="en-IN" b="1" i="0" dirty="0">
                <a:solidFill>
                  <a:srgbClr val="000000"/>
                </a:solidFill>
                <a:effectLst/>
              </a:rPr>
              <a:t>Healthy Fast-Food Chain</a:t>
            </a:r>
            <a:endParaRPr lang="en-US" i="1" dirty="0"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D3C67209-0825-05E3-95D0-A1D808669819}"/>
              </a:ext>
            </a:extLst>
          </p:cNvPr>
          <p:cNvSpPr/>
          <p:nvPr/>
        </p:nvSpPr>
        <p:spPr>
          <a:xfrm>
            <a:off x="717331" y="4724829"/>
            <a:ext cx="7326630" cy="709787"/>
          </a:xfrm>
          <a:custGeom>
            <a:avLst/>
            <a:gdLst/>
            <a:ahLst/>
            <a:cxnLst/>
            <a:rect l="l" t="t" r="r" b="b"/>
            <a:pathLst>
              <a:path w="7326630">
                <a:moveTo>
                  <a:pt x="0" y="0"/>
                </a:moveTo>
                <a:lnTo>
                  <a:pt x="7326351" y="0"/>
                </a:lnTo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9792B52F-E3F2-8E20-EF89-B13A215F362E}"/>
              </a:ext>
            </a:extLst>
          </p:cNvPr>
          <p:cNvSpPr/>
          <p:nvPr/>
        </p:nvSpPr>
        <p:spPr>
          <a:xfrm>
            <a:off x="717331" y="5434616"/>
            <a:ext cx="7326630" cy="485625"/>
          </a:xfrm>
          <a:custGeom>
            <a:avLst/>
            <a:gdLst/>
            <a:ahLst/>
            <a:cxnLst/>
            <a:rect l="l" t="t" r="r" b="b"/>
            <a:pathLst>
              <a:path w="7326630">
                <a:moveTo>
                  <a:pt x="0" y="0"/>
                </a:moveTo>
                <a:lnTo>
                  <a:pt x="7326351" y="0"/>
                </a:lnTo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4080649-F5AA-54AF-80FF-D50A48EC91C0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4B67D-35BF-F1EC-342E-5EE8AD0FE83E}"/>
              </a:ext>
            </a:extLst>
          </p:cNvPr>
          <p:cNvSpPr txBox="1"/>
          <p:nvPr/>
        </p:nvSpPr>
        <p:spPr>
          <a:xfrm>
            <a:off x="607433" y="4825806"/>
            <a:ext cx="37732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Semester Ⅵ Project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D2BBA5-7CE8-8FEC-AC1F-377D9C288D83}"/>
              </a:ext>
            </a:extLst>
          </p:cNvPr>
          <p:cNvSpPr txBox="1"/>
          <p:nvPr/>
        </p:nvSpPr>
        <p:spPr>
          <a:xfrm>
            <a:off x="6555790" y="5807101"/>
            <a:ext cx="2314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A016 - Kushal Dutia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C3E99-FC5D-41CB-E225-C9C97D02572F}"/>
              </a:ext>
            </a:extLst>
          </p:cNvPr>
          <p:cNvSpPr txBox="1"/>
          <p:nvPr/>
        </p:nvSpPr>
        <p:spPr>
          <a:xfrm>
            <a:off x="4933381" y="4825806"/>
            <a:ext cx="29612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Management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25FEDA-D98D-E1F5-8358-BDF534C47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762" y="3116645"/>
            <a:ext cx="6502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79D53C-A00B-DFAF-E513-CA5B0348D0E2}"/>
              </a:ext>
            </a:extLst>
          </p:cNvPr>
          <p:cNvSpPr txBox="1"/>
          <p:nvPr/>
        </p:nvSpPr>
        <p:spPr>
          <a:xfrm>
            <a:off x="120702" y="5868656"/>
            <a:ext cx="23147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buNone/>
            </a:pPr>
            <a:r>
              <a:rPr lang="en-IN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Mentored by:</a:t>
            </a:r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/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Prof. Sunil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Shirvaiker</a:t>
            </a:r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63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C6CBC-C6A6-BB5D-47FB-37FED3C65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620" y="1203646"/>
            <a:ext cx="2911152" cy="430887"/>
          </a:xfrm>
        </p:spPr>
        <p:txBody>
          <a:bodyPr/>
          <a:lstStyle/>
          <a:p>
            <a:r>
              <a:rPr lang="en-US" dirty="0"/>
              <a:t>Project Plan 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0F125C-9E29-1F9C-1267-0E366350B659}"/>
              </a:ext>
            </a:extLst>
          </p:cNvPr>
          <p:cNvGraphicFramePr>
            <a:graphicFrameLocks noGrp="1"/>
          </p:cNvGraphicFramePr>
          <p:nvPr/>
        </p:nvGraphicFramePr>
        <p:xfrm>
          <a:off x="104969" y="1850790"/>
          <a:ext cx="8934061" cy="4493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756">
                  <a:extLst>
                    <a:ext uri="{9D8B030D-6E8A-4147-A177-3AD203B41FA5}">
                      <a16:colId xmlns:a16="http://schemas.microsoft.com/office/drawing/2014/main" val="3747129123"/>
                    </a:ext>
                  </a:extLst>
                </a:gridCol>
                <a:gridCol w="4032930">
                  <a:extLst>
                    <a:ext uri="{9D8B030D-6E8A-4147-A177-3AD203B41FA5}">
                      <a16:colId xmlns:a16="http://schemas.microsoft.com/office/drawing/2014/main" val="2899170741"/>
                    </a:ext>
                  </a:extLst>
                </a:gridCol>
                <a:gridCol w="3071375">
                  <a:extLst>
                    <a:ext uri="{9D8B030D-6E8A-4147-A177-3AD203B41FA5}">
                      <a16:colId xmlns:a16="http://schemas.microsoft.com/office/drawing/2014/main" val="2185182957"/>
                    </a:ext>
                  </a:extLst>
                </a:gridCol>
              </a:tblGrid>
              <a:tr h="72597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ACTIVITIES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TIMELINE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58660"/>
                  </a:ext>
                </a:extLst>
              </a:tr>
              <a:tr h="11274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-Validate problem and goal statements.</a:t>
                      </a:r>
                    </a:p>
                    <a:p>
                      <a:r>
                        <a:rPr lang="en-IN" sz="16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Finalize project scope.</a:t>
                      </a:r>
                      <a:br>
                        <a:rPr lang="en-IN" sz="16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IN" sz="16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Create a SIPOC diagram.</a:t>
                      </a:r>
                    </a:p>
                    <a:p>
                      <a:r>
                        <a:rPr lang="en-IN" sz="16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Create Process Map</a:t>
                      </a:r>
                    </a:p>
                    <a:p>
                      <a:r>
                        <a:rPr lang="en-IN" sz="16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Stakeholder Analysis</a:t>
                      </a: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December 2024 </a:t>
                      </a:r>
                    </a:p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&amp; </a:t>
                      </a:r>
                    </a:p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January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945171"/>
                  </a:ext>
                </a:extLst>
              </a:tr>
              <a:tr h="67398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Data Collection and processing </a:t>
                      </a:r>
                      <a:br>
                        <a:rPr lang="en-IN" sz="16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IN" sz="16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Control Charts</a:t>
                      </a:r>
                      <a:br>
                        <a:rPr lang="en-IN" sz="16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IN" sz="16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 Pareto Charts</a:t>
                      </a: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February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073293"/>
                  </a:ext>
                </a:extLst>
              </a:tr>
              <a:tr h="7259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Perform Root Cause Analysis ( 5 Why’s)</a:t>
                      </a:r>
                    </a:p>
                    <a:p>
                      <a:r>
                        <a:rPr lang="en-IN" sz="16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Fishbone diagram</a:t>
                      </a:r>
                      <a:br>
                        <a:rPr lang="en-IN" sz="16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IN" sz="16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FMEA (Failure modes and effect analysis)</a:t>
                      </a: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March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425742"/>
                  </a:ext>
                </a:extLst>
              </a:tr>
              <a:tr h="3734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Making a SOP and a training plan at subway</a:t>
                      </a: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March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504951"/>
                  </a:ext>
                </a:extLst>
              </a:tr>
              <a:tr h="4372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16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Georgia" panose="02040502050405020303" pitchFamily="18" charset="0"/>
                        </a:rPr>
                        <a:t>- Monitor performance</a:t>
                      </a:r>
                      <a:endParaRPr lang="en-IN" sz="1600" dirty="0">
                        <a:solidFill>
                          <a:srgbClr val="1F1F1F"/>
                        </a:solidFill>
                        <a:effectLst/>
                        <a:latin typeface="Georgia" panose="02040502050405020303" pitchFamily="18" charset="0"/>
                        <a:ea typeface="Georgia" panose="02040502050405020303" pitchFamily="18" charset="0"/>
                        <a:cs typeface="Georgia" panose="02040502050405020303" pitchFamily="18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April 2025 &amp; beyond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406234"/>
                  </a:ext>
                </a:extLst>
              </a:tr>
            </a:tbl>
          </a:graphicData>
        </a:graphic>
      </p:graphicFrame>
      <p:sp>
        <p:nvSpPr>
          <p:cNvPr id="5" name="object 2">
            <a:extLst>
              <a:ext uri="{FF2B5EF4-FFF2-40B4-BE49-F238E27FC236}">
                <a16:creationId xmlns:a16="http://schemas.microsoft.com/office/drawing/2014/main" id="{F3684C1D-12FD-6CB7-7112-67C611DD3393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4013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A000C-A22C-1FAA-DE76-FA56B4C3D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501" y="2066547"/>
            <a:ext cx="4355244" cy="452718"/>
          </a:xfrm>
        </p:spPr>
        <p:txBody>
          <a:bodyPr/>
          <a:lstStyle/>
          <a:p>
            <a:r>
              <a:rPr lang="en-US" dirty="0"/>
              <a:t>Data Collection &amp; Preparation 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69D72DB-2AF8-B74E-1A26-989E2CE4E7E5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8198C-58DA-32C6-7A7E-135AFA918D1E}"/>
              </a:ext>
            </a:extLst>
          </p:cNvPr>
          <p:cNvSpPr txBox="1"/>
          <p:nvPr/>
        </p:nvSpPr>
        <p:spPr>
          <a:xfrm>
            <a:off x="57223" y="2443780"/>
            <a:ext cx="8938726" cy="815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endParaRPr lang="en-IN" sz="1400" dirty="0">
              <a:solidFill>
                <a:srgbClr val="191919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  <a:cs typeface="Georgia" panose="02040502050405020303" pitchFamily="18" charset="0"/>
            </a:endParaRPr>
          </a:p>
          <a:p>
            <a:pPr>
              <a:lnSpc>
                <a:spcPct val="115000"/>
              </a:lnSpc>
            </a:pPr>
            <a:r>
              <a:rPr lang="en-IN" sz="1400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The data </a:t>
            </a:r>
            <a:r>
              <a:rPr lang="en-IN" sz="140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used </a:t>
            </a:r>
            <a:r>
              <a:rPr lang="en-IN" sz="1400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for this </a:t>
            </a:r>
            <a:r>
              <a:rPr lang="en-IN" sz="140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study was collected from a Subway outlet</a:t>
            </a:r>
            <a:r>
              <a:rPr lang="en-IN" sz="1400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 </a:t>
            </a:r>
            <a:r>
              <a:rPr lang="en-IN" sz="140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in Atharv Pride, Vile Parle East, for</a:t>
            </a:r>
            <a:r>
              <a:rPr lang="en-IN" sz="1400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 two </a:t>
            </a:r>
            <a:r>
              <a:rPr lang="en-IN" sz="140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financial years:  2023-24 and 2024-25 (10 months).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FAA30-53CD-9BE1-42D5-5BC08D7065BC}"/>
              </a:ext>
            </a:extLst>
          </p:cNvPr>
          <p:cNvSpPr txBox="1"/>
          <p:nvPr/>
        </p:nvSpPr>
        <p:spPr>
          <a:xfrm>
            <a:off x="89658" y="3598484"/>
            <a:ext cx="8625134" cy="2550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None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dataset has 9 key columns: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b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Represents the end of each month.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b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 Orders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total number of customer orders received.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b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 Orders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Orders that had issues, including late deliveries, wrong items, or complaints.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b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Late Delivery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Number of orders delivered after the expected time.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b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Dining Quality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Number of dine-in customers who reported dissatisfaction with food quality.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b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Staff Behaviour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Number of complaints related to staff service.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b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 Cleaning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Number of complaints about unclean tables.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b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Wrong Order Delivered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Number of orders where the wrong items were delivered.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b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Miscellaneous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Other minor customer complaints or issues.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5049-8C14-CACD-5A53-AC2D1B1C3090}"/>
              </a:ext>
            </a:extLst>
          </p:cNvPr>
          <p:cNvSpPr txBox="1"/>
          <p:nvPr/>
        </p:nvSpPr>
        <p:spPr>
          <a:xfrm>
            <a:off x="2698781" y="1295739"/>
            <a:ext cx="3711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PHASE </a:t>
            </a:r>
          </a:p>
        </p:txBody>
      </p:sp>
    </p:spTree>
    <p:extLst>
      <p:ext uri="{BB962C8B-B14F-4D97-AF65-F5344CB8AC3E}">
        <p14:creationId xmlns:p14="http://schemas.microsoft.com/office/powerpoint/2010/main" val="287685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8187284-1F19-D694-6EEA-DD57ABC1D8CB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5" name="image2.png">
            <a:extLst>
              <a:ext uri="{FF2B5EF4-FFF2-40B4-BE49-F238E27FC236}">
                <a16:creationId xmlns:a16="http://schemas.microsoft.com/office/drawing/2014/main" id="{38A5BE16-B2B8-BE7E-6DCA-DADCFAF9383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58619" y="4142792"/>
            <a:ext cx="5570377" cy="2519265"/>
          </a:xfrm>
          <a:prstGeom prst="rect">
            <a:avLst/>
          </a:prstGeom>
          <a:ln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093379-D3CF-7C6C-C8CA-A1916E0D3418}"/>
              </a:ext>
            </a:extLst>
          </p:cNvPr>
          <p:cNvSpPr txBox="1"/>
          <p:nvPr/>
        </p:nvSpPr>
        <p:spPr>
          <a:xfrm>
            <a:off x="158620" y="3691912"/>
            <a:ext cx="181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2023 – 24 ,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B0FA29-D705-2736-EE26-B83E0582F062}"/>
              </a:ext>
            </a:extLst>
          </p:cNvPr>
          <p:cNvCxnSpPr>
            <a:cxnSpLocks/>
          </p:cNvCxnSpPr>
          <p:nvPr/>
        </p:nvCxnSpPr>
        <p:spPr>
          <a:xfrm>
            <a:off x="0" y="3592673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9.png">
            <a:extLst>
              <a:ext uri="{FF2B5EF4-FFF2-40B4-BE49-F238E27FC236}">
                <a16:creationId xmlns:a16="http://schemas.microsoft.com/office/drawing/2014/main" id="{A13F517B-C83C-C47C-289B-62E64391F1DE}"/>
              </a:ext>
            </a:extLst>
          </p:cNvPr>
          <p:cNvPicPr/>
          <p:nvPr/>
        </p:nvPicPr>
        <p:blipFill>
          <a:blip r:embed="rId4"/>
          <a:srcRect t="2112" b="-2112"/>
          <a:stretch>
            <a:fillRect/>
          </a:stretch>
        </p:blipFill>
        <p:spPr>
          <a:xfrm>
            <a:off x="5906277" y="3685592"/>
            <a:ext cx="3163078" cy="2799184"/>
          </a:xfrm>
          <a:prstGeom prst="rect">
            <a:avLst/>
          </a:prstGeom>
          <a:ln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85903F-3DE8-DE0A-450C-EF78AC7581E3}"/>
              </a:ext>
            </a:extLst>
          </p:cNvPr>
          <p:cNvSpPr txBox="1"/>
          <p:nvPr/>
        </p:nvSpPr>
        <p:spPr>
          <a:xfrm>
            <a:off x="279443" y="1073594"/>
            <a:ext cx="157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2024 – 25 ,</a:t>
            </a:r>
          </a:p>
        </p:txBody>
      </p:sp>
      <p:pic>
        <p:nvPicPr>
          <p:cNvPr id="12" name="image4.png">
            <a:extLst>
              <a:ext uri="{FF2B5EF4-FFF2-40B4-BE49-F238E27FC236}">
                <a16:creationId xmlns:a16="http://schemas.microsoft.com/office/drawing/2014/main" id="{8D98C9CE-EE4C-0EC7-EE8D-A0A2AD5BDD25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47469" y="1400212"/>
            <a:ext cx="5570377" cy="2095230"/>
          </a:xfrm>
          <a:prstGeom prst="rect">
            <a:avLst/>
          </a:prstGeom>
          <a:ln/>
        </p:spPr>
      </p:pic>
      <p:pic>
        <p:nvPicPr>
          <p:cNvPr id="13" name="image7.png">
            <a:extLst>
              <a:ext uri="{FF2B5EF4-FFF2-40B4-BE49-F238E27FC236}">
                <a16:creationId xmlns:a16="http://schemas.microsoft.com/office/drawing/2014/main" id="{E981F7EF-F4EE-3933-08B0-892875D12CF1}"/>
              </a:ext>
            </a:extLst>
          </p:cNvPr>
          <p:cNvPicPr/>
          <p:nvPr/>
        </p:nvPicPr>
        <p:blipFill>
          <a:blip r:embed="rId6"/>
          <a:srcRect t="-2409" b="2409"/>
          <a:stretch>
            <a:fillRect/>
          </a:stretch>
        </p:blipFill>
        <p:spPr>
          <a:xfrm>
            <a:off x="5895625" y="712254"/>
            <a:ext cx="3173730" cy="259651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4926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412CA-C8DD-89B5-1D91-08D544AC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63" y="1187785"/>
            <a:ext cx="2141153" cy="468539"/>
          </a:xfrm>
        </p:spPr>
        <p:txBody>
          <a:bodyPr/>
          <a:lstStyle/>
          <a:p>
            <a:r>
              <a:rPr lang="en-US" dirty="0"/>
              <a:t>Control Chart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78FBC-D1EC-1EDD-7A1D-6DE61A7F9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9918" y="1738073"/>
            <a:ext cx="8005603" cy="184666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b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Control charts are a statistical process control tool that is used to monitor variation and stability in processes over time</a:t>
            </a:r>
            <a:r>
              <a:rPr lang="en-IN" b="0" dirty="0">
                <a:effectLst/>
              </a:rPr>
              <a:t> </a:t>
            </a:r>
            <a:endParaRPr lang="en-US" b="0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A077171-A736-4BF1-C498-7C5EF9E060D2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A5C98C-0A97-11EF-7C50-DF505FBF06A8}"/>
              </a:ext>
            </a:extLst>
          </p:cNvPr>
          <p:cNvSpPr txBox="1"/>
          <p:nvPr/>
        </p:nvSpPr>
        <p:spPr>
          <a:xfrm>
            <a:off x="205274" y="2004488"/>
            <a:ext cx="8080247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Control charts for </a:t>
            </a:r>
            <a:r>
              <a:rPr lang="en-IN" sz="1200" dirty="0">
                <a:solidFill>
                  <a:srgbClr val="1F1F1F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wrong</a:t>
            </a:r>
            <a:r>
              <a:rPr lang="en-IN" sz="1200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 </a:t>
            </a:r>
            <a:r>
              <a:rPr lang="en-IN" sz="120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orders</a:t>
            </a:r>
            <a:r>
              <a:rPr lang="en-IN" sz="1200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 </a:t>
            </a:r>
            <a:r>
              <a:rPr lang="en-IN" sz="1200" dirty="0">
                <a:solidFill>
                  <a:srgbClr val="1F1F1F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delivered</a:t>
            </a:r>
            <a:r>
              <a:rPr lang="en-IN" sz="120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 </a:t>
            </a:r>
            <a:r>
              <a:rPr lang="en-IN" sz="1200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and </a:t>
            </a:r>
            <a:r>
              <a:rPr lang="en-IN" sz="1200" dirty="0">
                <a:solidFill>
                  <a:srgbClr val="1F1F1F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late</a:t>
            </a:r>
            <a:r>
              <a:rPr lang="en-IN" sz="1200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 </a:t>
            </a:r>
            <a:r>
              <a:rPr lang="en-IN" sz="120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deliveries</a:t>
            </a:r>
            <a:r>
              <a:rPr lang="en-IN" sz="1200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 </a:t>
            </a:r>
            <a:r>
              <a:rPr lang="en-IN" sz="120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in</a:t>
            </a:r>
            <a:r>
              <a:rPr lang="en-IN" sz="1200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 </a:t>
            </a:r>
            <a:r>
              <a:rPr lang="en-IN" sz="120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this research </a:t>
            </a:r>
            <a:r>
              <a:rPr lang="en-IN" sz="1200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help </a:t>
            </a:r>
            <a:r>
              <a:rPr lang="en-IN" sz="120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detect</a:t>
            </a:r>
            <a:r>
              <a:rPr lang="en-IN" sz="1200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 trends, </a:t>
            </a:r>
            <a:r>
              <a:rPr lang="en-IN" sz="120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reveal</a:t>
            </a:r>
            <a:r>
              <a:rPr lang="en-IN" sz="1200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 inconsistencies, and </a:t>
            </a:r>
            <a:r>
              <a:rPr lang="en-IN" sz="120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ascertain whether the processes are in control.</a:t>
            </a:r>
            <a:endParaRPr lang="en-IN" sz="1200" dirty="0">
              <a:solidFill>
                <a:srgbClr val="1F1F1F"/>
              </a:solidFill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0A621C-0711-EE6A-3E66-508C15D5880C}"/>
              </a:ext>
            </a:extLst>
          </p:cNvPr>
          <p:cNvSpPr txBox="1"/>
          <p:nvPr/>
        </p:nvSpPr>
        <p:spPr>
          <a:xfrm>
            <a:off x="76347" y="2841091"/>
            <a:ext cx="3802315" cy="3551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X-axis: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 (from Apr 2023 to Feb 2025)</a:t>
            </a: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Y-axis: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Rate of late deliveries per order (defects per unit)</a:t>
            </a: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Centre Line (Ū):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0.01216 → this is the average late delivery rate</a:t>
            </a: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Upper Control Limit (UCL):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0.01832 → Level above which the process is out of control. </a:t>
            </a: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Lower Control Limit (LCL):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0.00600 → Level below which the process is out of control. </a:t>
            </a: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Points (blue dots)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monthly late delivery rate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endParaRPr lang="en-IN" sz="1400" u="none" strike="noStrike" dirty="0">
              <a:solidFill>
                <a:srgbClr val="1F1F1F"/>
              </a:solidFill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6938E-713B-9A4D-1A3D-A9950C7445A9}"/>
              </a:ext>
            </a:extLst>
          </p:cNvPr>
          <p:cNvSpPr txBox="1"/>
          <p:nvPr/>
        </p:nvSpPr>
        <p:spPr>
          <a:xfrm>
            <a:off x="5253136" y="2440981"/>
            <a:ext cx="2789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Late Deliveries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32D2C-5B26-2432-A862-096F33DCC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662" y="3014505"/>
            <a:ext cx="5061241" cy="334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04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3A09F-17B4-C4F6-6FF9-5595ECA6F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58" y="1134512"/>
            <a:ext cx="4935448" cy="615553"/>
          </a:xfrm>
        </p:spPr>
        <p:txBody>
          <a:bodyPr/>
          <a:lstStyle/>
          <a:p>
            <a:r>
              <a:rPr lang="en-IN" sz="2000" b="1" dirty="0"/>
              <a:t>Interpretation:</a:t>
            </a:r>
            <a:br>
              <a:rPr lang="en-IN" sz="2000" b="1" dirty="0"/>
            </a:br>
            <a:endParaRPr lang="en-US" sz="2000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5713EAF-0017-361F-4112-1071E71DF475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00303B-4632-CF9A-AB6B-DE16E034CBDA}"/>
              </a:ext>
            </a:extLst>
          </p:cNvPr>
          <p:cNvSpPr txBox="1"/>
          <p:nvPr/>
        </p:nvSpPr>
        <p:spPr>
          <a:xfrm>
            <a:off x="32657" y="1382349"/>
            <a:ext cx="9078686" cy="1833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for deliveries was initially stable but not at an optimal level.</a:t>
            </a: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Around April 2024, a process shift occurred, leading to an increase in late deliveries.</a:t>
            </a: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 still within control limits, this shift indicates a process inefficiency and not just a one-time anomaly.</a:t>
            </a: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cause analysis will be required in the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Phase to identify what changed around April 2024.</a:t>
            </a:r>
          </a:p>
          <a:p>
            <a:pPr>
              <a:lnSpc>
                <a:spcPct val="115000"/>
              </a:lnSpc>
              <a:buNone/>
            </a:pPr>
            <a:endParaRPr lang="en-US" sz="1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9C02B9-8309-4C5C-2A99-4F80B53C4112}"/>
              </a:ext>
            </a:extLst>
          </p:cNvPr>
          <p:cNvCxnSpPr>
            <a:cxnSpLocks/>
          </p:cNvCxnSpPr>
          <p:nvPr/>
        </p:nvCxnSpPr>
        <p:spPr>
          <a:xfrm>
            <a:off x="0" y="3392130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82BD89-07C0-788E-79F3-1545B62B18C9}"/>
              </a:ext>
            </a:extLst>
          </p:cNvPr>
          <p:cNvSpPr txBox="1"/>
          <p:nvPr/>
        </p:nvSpPr>
        <p:spPr>
          <a:xfrm>
            <a:off x="-78286" y="4330192"/>
            <a:ext cx="2766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Wrong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Orders Delivered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F332F7-A24F-612A-30BE-B75E4706D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391" y="3475106"/>
            <a:ext cx="5124655" cy="32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29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FED9F-3DC1-734A-A405-1C4F7A39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66" y="1254569"/>
            <a:ext cx="2017703" cy="307777"/>
          </a:xfrm>
        </p:spPr>
        <p:txBody>
          <a:bodyPr/>
          <a:lstStyle/>
          <a:p>
            <a:r>
              <a:rPr lang="en-US" sz="2000" b="1" dirty="0"/>
              <a:t>Interpretation :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1BE9C15-C099-9170-AB17-9DAC793A230B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2E4F8D-9877-25DE-56E3-FD94C334D180}"/>
              </a:ext>
            </a:extLst>
          </p:cNvPr>
          <p:cNvSpPr txBox="1"/>
          <p:nvPr/>
        </p:nvSpPr>
        <p:spPr>
          <a:xfrm>
            <a:off x="303466" y="1623527"/>
            <a:ext cx="8098972" cy="2604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performance was consistent and acceptable until early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major spike in wrong order deliveries began in April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point is flagged due to special cause variation, indicating a non-random event or process anomaly.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signals an urgent need for investigation, as this issue is not just due to random fluctuation.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IN" sz="1400" dirty="0">
              <a:solidFill>
                <a:srgbClr val="191919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None/>
            </a:pPr>
            <a:endParaRPr lang="en-IN" sz="1400" dirty="0">
              <a:solidFill>
                <a:srgbClr val="191919"/>
              </a:solidFill>
              <a:highlight>
                <a:srgbClr val="FFFFFF"/>
              </a:highlight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None/>
            </a:pP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IN" sz="16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87CE0A-CEDC-BFF3-AC62-67C42EE39A7B}"/>
              </a:ext>
            </a:extLst>
          </p:cNvPr>
          <p:cNvSpPr txBox="1"/>
          <p:nvPr/>
        </p:nvSpPr>
        <p:spPr>
          <a:xfrm>
            <a:off x="602901" y="4381081"/>
            <a:ext cx="8098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 charts reveal that while the processes were initially stable, a significant process deterioration began around April 2024 for both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issues.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trends highlight the need to investigate potential root causes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Phase to drive targeted improvements.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157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27167-1512-0405-F3A7-DC6EA38F8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287" y="1161262"/>
            <a:ext cx="1898558" cy="462264"/>
          </a:xfrm>
        </p:spPr>
        <p:txBody>
          <a:bodyPr/>
          <a:lstStyle/>
          <a:p>
            <a:r>
              <a:rPr lang="en-US" dirty="0"/>
              <a:t>Pareto Chart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892CFF7-3D77-C04E-1F9C-A4E2CA16D0BE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A55F9-E514-E05D-C06A-FEA910ACF3F8}"/>
              </a:ext>
            </a:extLst>
          </p:cNvPr>
          <p:cNvSpPr txBox="1"/>
          <p:nvPr/>
        </p:nvSpPr>
        <p:spPr>
          <a:xfrm>
            <a:off x="18661" y="1771085"/>
            <a:ext cx="9125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spc="10" dirty="0">
                <a:effectLst/>
                <a:latin typeface="Times New Roman" panose="02020603050405020304" pitchFamily="18" charset="0"/>
                <a:ea typeface="Georgia" panose="02040502050405020303" pitchFamily="18" charset="0"/>
              </a:rPr>
              <a:t>A Pareto Chart is a technique</a:t>
            </a:r>
            <a:r>
              <a:rPr lang="en-IN" sz="14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</a:rPr>
              <a:t> that </a:t>
            </a:r>
            <a:r>
              <a:rPr lang="en-IN" sz="1400" spc="10" dirty="0">
                <a:effectLst/>
                <a:latin typeface="Times New Roman" panose="02020603050405020304" pitchFamily="18" charset="0"/>
                <a:ea typeface="Georgia" panose="02040502050405020303" pitchFamily="18" charset="0"/>
              </a:rPr>
              <a:t>supports</a:t>
            </a:r>
            <a:r>
              <a:rPr lang="en-IN" sz="14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</a:rPr>
              <a:t> the 80/20 rule, </a:t>
            </a:r>
            <a:r>
              <a:rPr lang="en-IN" sz="1400" spc="10" dirty="0">
                <a:effectLst/>
                <a:latin typeface="Times New Roman" panose="02020603050405020304" pitchFamily="18" charset="0"/>
                <a:ea typeface="Georgia" panose="02040502050405020303" pitchFamily="18" charset="0"/>
              </a:rPr>
              <a:t>illustrating</a:t>
            </a:r>
            <a:r>
              <a:rPr lang="en-IN" sz="14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</a:rPr>
              <a:t> </a:t>
            </a:r>
            <a:r>
              <a:rPr lang="en-IN" sz="1400" spc="10" dirty="0">
                <a:effectLst/>
                <a:latin typeface="Times New Roman" panose="02020603050405020304" pitchFamily="18" charset="0"/>
                <a:ea typeface="Georgia" panose="02040502050405020303" pitchFamily="18" charset="0"/>
              </a:rPr>
              <a:t>how</a:t>
            </a:r>
            <a:r>
              <a:rPr lang="en-IN" sz="14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</a:rPr>
              <a:t> 80% of </a:t>
            </a:r>
            <a:r>
              <a:rPr lang="en-IN" sz="1400" spc="10" dirty="0">
                <a:effectLst/>
                <a:latin typeface="Times New Roman" panose="02020603050405020304" pitchFamily="18" charset="0"/>
                <a:ea typeface="Georgia" panose="02040502050405020303" pitchFamily="18" charset="0"/>
              </a:rPr>
              <a:t>problems</a:t>
            </a:r>
            <a:r>
              <a:rPr lang="en-IN" sz="14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</a:rPr>
              <a:t> </a:t>
            </a:r>
            <a:r>
              <a:rPr lang="en-IN" sz="1400" spc="10" dirty="0">
                <a:effectLst/>
                <a:latin typeface="Times New Roman" panose="02020603050405020304" pitchFamily="18" charset="0"/>
                <a:ea typeface="Georgia" panose="02040502050405020303" pitchFamily="18" charset="0"/>
              </a:rPr>
              <a:t>stem</a:t>
            </a:r>
            <a:r>
              <a:rPr lang="en-IN" sz="14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</a:rPr>
              <a:t> </a:t>
            </a:r>
            <a:r>
              <a:rPr lang="en-IN" sz="1400" spc="10" dirty="0">
                <a:effectLst/>
                <a:latin typeface="Times New Roman" panose="02020603050405020304" pitchFamily="18" charset="0"/>
                <a:ea typeface="Georgia" panose="02040502050405020303" pitchFamily="18" charset="0"/>
              </a:rPr>
              <a:t>from</a:t>
            </a:r>
            <a:r>
              <a:rPr lang="en-IN" sz="14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</a:rPr>
              <a:t> 20% of </a:t>
            </a:r>
            <a:r>
              <a:rPr lang="en-IN" sz="1400" spc="10" dirty="0">
                <a:effectLst/>
                <a:latin typeface="Times New Roman" panose="02020603050405020304" pitchFamily="18" charset="0"/>
                <a:ea typeface="Georgia" panose="02040502050405020303" pitchFamily="18" charset="0"/>
              </a:rPr>
              <a:t>reasons</a:t>
            </a:r>
            <a:r>
              <a:rPr lang="en-IN" sz="14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</a:rPr>
              <a:t>. 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AB5B0-B07A-34D4-1947-F1E1193B9740}"/>
              </a:ext>
            </a:extLst>
          </p:cNvPr>
          <p:cNvSpPr txBox="1"/>
          <p:nvPr/>
        </p:nvSpPr>
        <p:spPr>
          <a:xfrm>
            <a:off x="18661" y="2224070"/>
            <a:ext cx="90506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It is utilized to identify and rank the </a:t>
            </a:r>
            <a:r>
              <a:rPr lang="en-IN" sz="1400" spc="10" dirty="0"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most</a:t>
            </a:r>
            <a:r>
              <a:rPr lang="en-IN" sz="14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 </a:t>
            </a:r>
            <a:r>
              <a:rPr lang="en-IN" sz="1400" spc="10" dirty="0"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significant </a:t>
            </a:r>
            <a:r>
              <a:rPr lang="en-IN" sz="14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sources of </a:t>
            </a:r>
            <a:r>
              <a:rPr lang="en-IN" sz="1400" spc="10" dirty="0"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a</a:t>
            </a:r>
            <a:r>
              <a:rPr lang="en-IN" sz="14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 </a:t>
            </a:r>
            <a:r>
              <a:rPr lang="en-IN" sz="1400" spc="10" dirty="0"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problem</a:t>
            </a:r>
            <a:r>
              <a:rPr lang="en-IN" sz="14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 </a:t>
            </a:r>
            <a:r>
              <a:rPr lang="en-IN" sz="1400" spc="10" dirty="0"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in</a:t>
            </a:r>
            <a:r>
              <a:rPr lang="en-IN" sz="14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 </a:t>
            </a:r>
            <a:r>
              <a:rPr lang="en-IN" sz="1400" spc="10" dirty="0"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order</a:t>
            </a:r>
            <a:r>
              <a:rPr lang="en-IN" sz="14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 </a:t>
            </a:r>
            <a:r>
              <a:rPr lang="en-IN" sz="1400" spc="10" dirty="0"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for</a:t>
            </a:r>
            <a:r>
              <a:rPr lang="en-IN" sz="14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 </a:t>
            </a:r>
            <a:r>
              <a:rPr lang="en-IN" sz="1400" spc="10" dirty="0"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businesses</a:t>
            </a:r>
            <a:r>
              <a:rPr lang="en-IN" sz="14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 </a:t>
            </a:r>
            <a:r>
              <a:rPr lang="en-IN" sz="1400" spc="10" dirty="0"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to</a:t>
            </a:r>
            <a:r>
              <a:rPr lang="en-IN" sz="14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 </a:t>
            </a:r>
            <a:r>
              <a:rPr lang="en-IN" sz="1400" spc="10" dirty="0"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focus on </a:t>
            </a:r>
            <a:r>
              <a:rPr lang="en-IN" sz="14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the most impactful </a:t>
            </a:r>
            <a:r>
              <a:rPr lang="en-IN" sz="1400" spc="10" dirty="0"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improvements.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CBE2EB-16B5-7914-7555-10B758FF6B03}"/>
              </a:ext>
            </a:extLst>
          </p:cNvPr>
          <p:cNvSpPr txBox="1"/>
          <p:nvPr/>
        </p:nvSpPr>
        <p:spPr>
          <a:xfrm>
            <a:off x="18661" y="2791917"/>
            <a:ext cx="9078686" cy="567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1400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Georgia" panose="02040502050405020303" pitchFamily="18" charset="0"/>
              </a:rPr>
              <a:t>Pareto charts for Dine</a:t>
            </a:r>
            <a:r>
              <a:rPr lang="en-IN" sz="14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Georgia" panose="02040502050405020303" pitchFamily="18" charset="0"/>
              </a:rPr>
              <a:t>-in quality</a:t>
            </a:r>
            <a:r>
              <a:rPr lang="en-IN" sz="1400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Georgia" panose="02040502050405020303" pitchFamily="18" charset="0"/>
              </a:rPr>
              <a:t>, Wrong order delivered and Late deliveries are created</a:t>
            </a:r>
            <a:r>
              <a:rPr lang="en-IN" sz="14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Georgia" panose="02040502050405020303" pitchFamily="18" charset="0"/>
              </a:rPr>
              <a:t> </a:t>
            </a:r>
            <a:r>
              <a:rPr lang="en-IN" sz="1400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Georgia" panose="02040502050405020303" pitchFamily="18" charset="0"/>
              </a:rPr>
              <a:t>in order </a:t>
            </a:r>
            <a:r>
              <a:rPr lang="en-IN" sz="14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Georgia" panose="02040502050405020303" pitchFamily="18" charset="0"/>
              </a:rPr>
              <a:t>to </a:t>
            </a:r>
            <a:r>
              <a:rPr lang="en-IN" sz="1400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Georgia" panose="02040502050405020303" pitchFamily="18" charset="0"/>
              </a:rPr>
              <a:t>unveil the causes of these issues</a:t>
            </a:r>
            <a:r>
              <a:rPr lang="en-IN" sz="14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Georgia" panose="02040502050405020303" pitchFamily="18" charset="0"/>
              </a:rPr>
              <a:t>.</a:t>
            </a:r>
            <a:endParaRPr lang="en-IN" sz="1400" dirty="0">
              <a:solidFill>
                <a:srgbClr val="1F1F1F"/>
              </a:solidFill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82DB9A-1E27-823A-BE6C-7E730FC02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" y="3611849"/>
            <a:ext cx="4525237" cy="31087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04D5B3-82A2-E176-ADA0-97FE51A0E82B}"/>
              </a:ext>
            </a:extLst>
          </p:cNvPr>
          <p:cNvSpPr txBox="1"/>
          <p:nvPr/>
        </p:nvSpPr>
        <p:spPr>
          <a:xfrm>
            <a:off x="4812026" y="3582955"/>
            <a:ext cx="4331974" cy="3045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Taste Issues (40%), Freshness Problems (30%), and Temperature Issues (20%) together contribute 90% of total food quality complaints.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  <a:buNone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confirms that Taste, Freshness, and Temperature are the biggest problem areas, more than 80% of total complaints , aligning with the Pareto Principle. (80/20 Rule).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None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Portion Size and Presentation Problems have minimal impact, making them lower-priority improvement areas.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E3A69-5810-7D82-766A-2B38AC9E6B25}"/>
              </a:ext>
            </a:extLst>
          </p:cNvPr>
          <p:cNvSpPr txBox="1"/>
          <p:nvPr/>
        </p:nvSpPr>
        <p:spPr>
          <a:xfrm>
            <a:off x="3004457" y="3182845"/>
            <a:ext cx="3051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Dine – in Food Quality</a:t>
            </a:r>
          </a:p>
        </p:txBody>
      </p:sp>
    </p:spTree>
    <p:extLst>
      <p:ext uri="{BB962C8B-B14F-4D97-AF65-F5344CB8AC3E}">
        <p14:creationId xmlns:p14="http://schemas.microsoft.com/office/powerpoint/2010/main" val="3781251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4C66823-AAE8-23CE-3A92-8523E8D0FF72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C1F79-9568-5EB7-F181-B8E30262A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94" y="1540435"/>
            <a:ext cx="4959720" cy="3107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D457AD-0EC7-D597-1391-415B91C42D13}"/>
              </a:ext>
            </a:extLst>
          </p:cNvPr>
          <p:cNvSpPr txBox="1"/>
          <p:nvPr/>
        </p:nvSpPr>
        <p:spPr>
          <a:xfrm>
            <a:off x="3095233" y="1163767"/>
            <a:ext cx="2923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Wrong Order Delivered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C09E8-4C04-E1DB-2288-8E58824AA9D4}"/>
              </a:ext>
            </a:extLst>
          </p:cNvPr>
          <p:cNvSpPr txBox="1"/>
          <p:nvPr/>
        </p:nvSpPr>
        <p:spPr>
          <a:xfrm>
            <a:off x="0" y="4648129"/>
            <a:ext cx="9218645" cy="2054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Incorrect Bread Type(30%) , Missing Ingredient(25%) , Wrong sandwich customization(20%) together contribute to 75% of the total wrong order delivery problem. 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None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u="none" strike="noStrike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highest</a:t>
            </a:r>
            <a:r>
              <a:rPr lang="en-IN" sz="1400" u="none" strike="noStrike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three 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problems (Incorrect Bread Type, Missing Ingredients, and Wrong Customization) contribute</a:t>
            </a:r>
            <a:r>
              <a:rPr lang="en-IN" sz="1400" u="none" strike="noStrike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75% of 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 wrong orders. This </a:t>
            </a:r>
            <a:r>
              <a:rPr lang="en-IN" sz="1400" u="none" strike="noStrike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closely 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follows</a:t>
            </a:r>
            <a:r>
              <a:rPr lang="en-IN" sz="1400" u="none" strike="noStrike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80/20 principle, 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showing</a:t>
            </a:r>
            <a:r>
              <a:rPr lang="en-IN" sz="1400" u="none" strike="noStrike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that 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few</a:t>
            </a:r>
            <a:r>
              <a:rPr lang="en-IN" sz="1400" u="none" strike="noStrike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causes 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</a:t>
            </a:r>
            <a:r>
              <a:rPr lang="en-IN" sz="1400" u="none" strike="noStrike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IN" sz="1400" u="none" strike="noStrike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most of the 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mistakes</a:t>
            </a:r>
            <a:r>
              <a:rPr lang="en-IN" sz="1400" u="none" strike="noStrike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None/>
            </a:pPr>
            <a:r>
              <a:rPr lang="en-IN" sz="14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b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Incorrect side items and Order mismatch (Digital Errors) have minimal impact making them lower priority improvement areas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203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30DE2B8-3BC2-64BD-BB7C-76C42E26ED86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8CCD6-E3AE-F842-1CF7-96B4F17E4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74" y="1491537"/>
            <a:ext cx="4931229" cy="3315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80E369-BAF0-1404-17C6-4F8BE95FA809}"/>
              </a:ext>
            </a:extLst>
          </p:cNvPr>
          <p:cNvSpPr txBox="1"/>
          <p:nvPr/>
        </p:nvSpPr>
        <p:spPr>
          <a:xfrm>
            <a:off x="3541985" y="1138334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 Deliveries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155EC-0D2D-667E-A3DE-46364E5EE4C9}"/>
              </a:ext>
            </a:extLst>
          </p:cNvPr>
          <p:cNvSpPr txBox="1"/>
          <p:nvPr/>
        </p:nvSpPr>
        <p:spPr>
          <a:xfrm>
            <a:off x="0" y="4806946"/>
            <a:ext cx="9143999" cy="1806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Kitchen Preparation Delay(35%) , Traffic Delays(25%) , Order Batching Issues(20%) together contribute to 80% of the total Late Delivery Problems.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None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highest three problems Kitchen Preparation Delay, Traffic Delays and  Order Batching Issues are biggest problem areas contributing to 80% of the problems. Aligning with Pareto (80/20 Principle).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None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Delivery Staff Shortage and Poor Route Planning  have minimal impact making them lower priority improvement areas.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429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7837F-198E-13E4-5B56-18DC9A020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8099" y="1179924"/>
            <a:ext cx="3568737" cy="546239"/>
          </a:xfrm>
        </p:spPr>
        <p:txBody>
          <a:bodyPr/>
          <a:lstStyle/>
          <a:p>
            <a:r>
              <a:rPr lang="en-US" sz="3200" b="1" u="sng" dirty="0"/>
              <a:t>ANALYZE PHASE 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78C75C8-E067-C400-5305-A2DB29D07856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B82967-4BDE-1034-B531-C202A9002603}"/>
              </a:ext>
            </a:extLst>
          </p:cNvPr>
          <p:cNvSpPr txBox="1"/>
          <p:nvPr/>
        </p:nvSpPr>
        <p:spPr>
          <a:xfrm>
            <a:off x="597160" y="1918646"/>
            <a:ext cx="9078686" cy="417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0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Root Cause Analysis  (The 5 Why’s Analysis and Fishbone Diagram)</a:t>
            </a:r>
            <a:endParaRPr lang="en-IN" sz="2000" dirty="0">
              <a:solidFill>
                <a:srgbClr val="1F1F1F"/>
              </a:solidFill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945613-1A0C-9195-B191-5E3B836EDA46}"/>
              </a:ext>
            </a:extLst>
          </p:cNvPr>
          <p:cNvSpPr txBox="1"/>
          <p:nvPr/>
        </p:nvSpPr>
        <p:spPr>
          <a:xfrm>
            <a:off x="65314" y="2458544"/>
            <a:ext cx="9078686" cy="567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Root Cause Analysis (RCA) is a systematic approach to identifying the root causes of a problem, and not just treating its symptoms. It helps organizations eliminate recurring problems by addressing their root causes.</a:t>
            </a:r>
            <a:endParaRPr lang="en-IN" sz="1400" dirty="0">
              <a:solidFill>
                <a:srgbClr val="1F1F1F"/>
              </a:solidFill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DF0ADD-A64C-B60B-C449-F8AD378A7A13}"/>
              </a:ext>
            </a:extLst>
          </p:cNvPr>
          <p:cNvSpPr txBox="1"/>
          <p:nvPr/>
        </p:nvSpPr>
        <p:spPr>
          <a:xfrm>
            <a:off x="65314" y="3067845"/>
            <a:ext cx="9078686" cy="567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In this study, we utilized 5 Whys Analysis to identify the root causes of late deliveries, wrong orders, and poor-quality food so that we could develop evidence-based improvement solutions.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0C432-363A-98B8-F540-FAAE9BE7EACB}"/>
              </a:ext>
            </a:extLst>
          </p:cNvPr>
          <p:cNvSpPr txBox="1"/>
          <p:nvPr/>
        </p:nvSpPr>
        <p:spPr>
          <a:xfrm>
            <a:off x="223935" y="3677274"/>
            <a:ext cx="8201608" cy="3116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None/>
            </a:pPr>
            <a:r>
              <a:rPr lang="en-IN" b="1" dirty="0">
                <a:solidFill>
                  <a:srgbClr val="1F1F1F"/>
                </a:solidFill>
                <a:latin typeface="Times New Roman" panose="02020603050405020304" pitchFamily="18" charset="0"/>
                <a:ea typeface="Cardo"/>
                <a:cs typeface="Times New Roman" panose="02020603050405020304" pitchFamily="18" charset="0"/>
              </a:rPr>
              <a:t>A</a:t>
            </a:r>
            <a:r>
              <a:rPr lang="en-IN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rdo"/>
                <a:cs typeface="Times New Roman" panose="02020603050405020304" pitchFamily="18" charset="0"/>
              </a:rPr>
              <a:t>. Dine - In Food Quality Complaints (22%) → Target (11%)</a:t>
            </a:r>
            <a:endParaRPr lang="en-IN" sz="1400" dirty="0">
              <a:solidFill>
                <a:srgbClr val="1F1F1F"/>
              </a:solidFill>
              <a:effectLst/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Why are customers complaining about freshness?</a:t>
            </a:r>
            <a:endParaRPr lang="en-IN" sz="1400" u="none" strike="noStrike" dirty="0">
              <a:solidFill>
                <a:srgbClr val="1F1F1F"/>
              </a:solidFill>
              <a:effectLst/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Because some ingredients taste stale or spoiled.</a:t>
            </a:r>
          </a:p>
          <a:p>
            <a:pPr lvl="0">
              <a:lnSpc>
                <a:spcPct val="115000"/>
              </a:lnSpc>
            </a:pPr>
            <a:endParaRPr lang="en-IN" sz="1400" dirty="0">
              <a:solidFill>
                <a:srgbClr val="1F1F1F"/>
              </a:solidFill>
              <a:effectLst/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Why are ingredients stale in taste?</a:t>
            </a:r>
            <a:endParaRPr lang="en-IN" sz="1400" u="none" strike="noStrike" dirty="0">
              <a:solidFill>
                <a:srgbClr val="1F1F1F"/>
              </a:solidFill>
              <a:effectLst/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Since they were not properly stored or consumed after their expiration date.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endParaRPr lang="en-IN" sz="1400" dirty="0">
              <a:solidFill>
                <a:srgbClr val="1F1F1F"/>
              </a:solidFill>
              <a:effectLst/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Why are ingredients stored inappropriately?</a:t>
            </a:r>
            <a:endParaRPr lang="en-IN" sz="1400" u="none" strike="noStrike" dirty="0">
              <a:solidFill>
                <a:srgbClr val="1F1F1F"/>
              </a:solidFill>
              <a:effectLst/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Because of different refrigeration temperatures and not always applying FIFO.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endParaRPr lang="en-IN" sz="1400" dirty="0">
              <a:solidFill>
                <a:srgbClr val="1F1F1F"/>
              </a:solidFill>
              <a:effectLst/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Why is the refrigeration temperature different?</a:t>
            </a:r>
            <a:endParaRPr lang="en-IN" sz="1400" u="none" strike="noStrike" dirty="0">
              <a:solidFill>
                <a:srgbClr val="1F1F1F"/>
              </a:solidFill>
              <a:effectLst/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Because of poor care, and constant opening of the refrigerators.</a:t>
            </a:r>
            <a:endParaRPr lang="en-IN" sz="1400" dirty="0">
              <a:solidFill>
                <a:srgbClr val="1F1F1F"/>
              </a:solidFill>
              <a:effectLst/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328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F28C8-8F82-C0C9-9DEB-58B233C4C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661" y="1054647"/>
            <a:ext cx="4935448" cy="415498"/>
          </a:xfrm>
        </p:spPr>
        <p:txBody>
          <a:bodyPr/>
          <a:lstStyle/>
          <a:p>
            <a:r>
              <a:rPr lang="en-US" dirty="0"/>
              <a:t>Literature Review 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35BC052-4084-FD06-7AD8-BA8D7E4B5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063064"/>
              </p:ext>
            </p:extLst>
          </p:nvPr>
        </p:nvGraphicFramePr>
        <p:xfrm>
          <a:off x="170822" y="1470145"/>
          <a:ext cx="8779215" cy="5310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073">
                  <a:extLst>
                    <a:ext uri="{9D8B030D-6E8A-4147-A177-3AD203B41FA5}">
                      <a16:colId xmlns:a16="http://schemas.microsoft.com/office/drawing/2014/main" val="3204944892"/>
                    </a:ext>
                  </a:extLst>
                </a:gridCol>
                <a:gridCol w="2127272">
                  <a:extLst>
                    <a:ext uri="{9D8B030D-6E8A-4147-A177-3AD203B41FA5}">
                      <a16:colId xmlns:a16="http://schemas.microsoft.com/office/drawing/2014/main" val="1425229425"/>
                    </a:ext>
                  </a:extLst>
                </a:gridCol>
                <a:gridCol w="1606306">
                  <a:extLst>
                    <a:ext uri="{9D8B030D-6E8A-4147-A177-3AD203B41FA5}">
                      <a16:colId xmlns:a16="http://schemas.microsoft.com/office/drawing/2014/main" val="1267624139"/>
                    </a:ext>
                  </a:extLst>
                </a:gridCol>
                <a:gridCol w="2146564">
                  <a:extLst>
                    <a:ext uri="{9D8B030D-6E8A-4147-A177-3AD203B41FA5}">
                      <a16:colId xmlns:a16="http://schemas.microsoft.com/office/drawing/2014/main" val="2393188846"/>
                    </a:ext>
                  </a:extLst>
                </a:gridCol>
              </a:tblGrid>
              <a:tr h="7647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Paper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Author 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636440"/>
                  </a:ext>
                </a:extLst>
              </a:tr>
              <a:tr h="9522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Six Sigma Way: How GE, Motorola, and Other Top Companies are Honing Their Performance</a:t>
                      </a: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Pande, P. S., Neuman, R. P., &amp; Cavanagh, R. R.</a:t>
                      </a: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2007</a:t>
                      </a:r>
                    </a:p>
                    <a:p>
                      <a:pPr algn="ctr"/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Methodological framework explaining the DMAIC approach for process improvements.</a:t>
                      </a: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365579"/>
                  </a:ext>
                </a:extLst>
              </a:tr>
              <a:tr h="737204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framework for effective six sigma implementation.</a:t>
                      </a: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Jones , </a:t>
                      </a:r>
                      <a:r>
                        <a:rPr lang="en-IN" sz="14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Parast</a:t>
                      </a:r>
                      <a:r>
                        <a:rPr lang="en-IN" sz="14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and Adams</a:t>
                      </a: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Implementation of Sigma in quality Management Process</a:t>
                      </a: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161016"/>
                  </a:ext>
                </a:extLst>
              </a:tr>
              <a:tr h="116723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effect of Lean Six Sigma practices on food industry performance: Implications of the Sector's experience and typical characteristics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Costa et al.</a:t>
                      </a: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Mixed-method study using data analytics and case studies of QSRs implementing LSS.</a:t>
                      </a: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031321"/>
                  </a:ext>
                </a:extLst>
              </a:tr>
              <a:tr h="952221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Six Sigma for service processes</a:t>
                      </a: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Antony, J.</a:t>
                      </a: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2006</a:t>
                      </a: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Case study-based approach examining LSS implementation in service industries, including QSRs.</a:t>
                      </a: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260443"/>
                  </a:ext>
                </a:extLst>
              </a:tr>
              <a:tr h="737204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Challenges in Implementing Lean Six Sigma in Fast Food Chains</a:t>
                      </a: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Brown, L., Smith, T., &amp; Wilson, R.</a:t>
                      </a: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2019</a:t>
                      </a: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Qualitative research identifying barriers to LSS adoption in QSRs.</a:t>
                      </a: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0727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CEF12D6-D04C-52E4-2D78-BF3D93343C37}"/>
              </a:ext>
            </a:extLst>
          </p:cNvPr>
          <p:cNvSpPr txBox="1"/>
          <p:nvPr/>
        </p:nvSpPr>
        <p:spPr>
          <a:xfrm>
            <a:off x="-5516545" y="-1185705"/>
            <a:ext cx="606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 Name 	Author Name 	Year 	Methodology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D0C66C0-366A-7634-D94D-96DCFC69725C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4282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7A3054C-334A-127E-DCF0-8A3FF36F66E9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0A147-7606-DD50-F3BC-E39200FACB75}"/>
              </a:ext>
            </a:extLst>
          </p:cNvPr>
          <p:cNvSpPr txBox="1"/>
          <p:nvPr/>
        </p:nvSpPr>
        <p:spPr>
          <a:xfrm>
            <a:off x="65314" y="1222311"/>
            <a:ext cx="9078686" cy="1063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Why does maintenance fluctuate ?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there is no standardized preventive maintenance schedule for refrigeration equipment. 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None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Root Cause:</a:t>
            </a: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Poor storage procedures and lack of equipment maintenance.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1FC8E7-B2C7-B2C5-E104-C12FBEE75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54" y="2365938"/>
            <a:ext cx="8887076" cy="424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0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A4EFAB0-70F8-6FB8-4F54-DC09D1FA2808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1E864A-EA28-1AFE-3717-87AEC4D9421A}"/>
              </a:ext>
            </a:extLst>
          </p:cNvPr>
          <p:cNvSpPr txBox="1"/>
          <p:nvPr/>
        </p:nvSpPr>
        <p:spPr>
          <a:xfrm>
            <a:off x="65314" y="1175658"/>
            <a:ext cx="4749281" cy="5664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None/>
            </a:pPr>
            <a:r>
              <a:rPr lang="en-IN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rdo"/>
                <a:cs typeface="Times New Roman" panose="02020603050405020304" pitchFamily="18" charset="0"/>
              </a:rPr>
              <a:t>B. Wrong Order Delivered Complaints (34%) → Target(17%)</a:t>
            </a:r>
            <a:endParaRPr lang="en-IN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Why are the customers receiving the incorrect bread?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Since the workers use the wrong kind of bread.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  <a:buNone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Why would they select the wrong bread?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Because they don't comprehend the order or depend on voice instructions.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  <a:buNone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Why do they get orders wrong?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Because there is no validation step before sandwich assembly.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  <a:buNone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Why is there no verification process?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Because the kitchen workflow </a:t>
            </a:r>
            <a:r>
              <a:rPr lang="en-IN" sz="1400" u="none" strike="noStrike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favors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speed over precision.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  <a:buNone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Why is speed prioritized over accuracy ? 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Because there are no definite SOPs (Standard Operating Procedures) that necessitate a double-check system. 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None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IN" sz="14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Root Cause:</a:t>
            </a: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Inadequate employee training and order verification.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2FD6B-40DC-ECA1-34F0-4F5D1DE57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55737" y="1595977"/>
            <a:ext cx="6008917" cy="42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10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37826481-11EC-0C33-E20B-60350348AF8C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E5C94-7326-F09F-C243-7CEE7CD5A2A6}"/>
              </a:ext>
            </a:extLst>
          </p:cNvPr>
          <p:cNvSpPr txBox="1"/>
          <p:nvPr/>
        </p:nvSpPr>
        <p:spPr>
          <a:xfrm>
            <a:off x="0" y="1047692"/>
            <a:ext cx="5225143" cy="5844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None/>
            </a:pPr>
            <a:r>
              <a:rPr lang="en-IN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Cardo"/>
                <a:cs typeface="Times New Roman" panose="02020603050405020304" pitchFamily="18" charset="0"/>
              </a:rPr>
              <a:t>C. Late Deliveries Complaints ( 25.9 %) → Target ( 13%)</a:t>
            </a:r>
            <a:endParaRPr lang="en-IN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None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Why are deliveries late?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Because preparing food is too time-consuming.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  <a:buNone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    Why is preparation taking so long?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Since the kitchen staff are plagued by ingredient shortages and inefficient workflow.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  <a:buNone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    Why do ingredient shortages occur?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Because the inventory is not replenished in the first place, and the FIFO method is not practiced.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  <a:buNone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    Why is inventory restocking inefficient?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there is no organized inventory control system.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  <a:buNone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    Why is there no tracking system? 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Because inventory control is manual, there are delays and errors. 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None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IN" sz="14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Root Cause:</a:t>
            </a: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Ineffective kitchen workflow and absence of inventory management.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005C7B-EA62-095F-E431-65DE18049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99310" y="1929729"/>
            <a:ext cx="5521550" cy="368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75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A3C1-E633-1AC3-6A94-53C90266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5" y="1206288"/>
            <a:ext cx="6456783" cy="307777"/>
          </a:xfrm>
        </p:spPr>
        <p:txBody>
          <a:bodyPr/>
          <a:lstStyle/>
          <a:p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FAILURE MODES AND EFFECT ANALYSIS (FMEA) : </a:t>
            </a:r>
            <a:endParaRPr lang="en-US" sz="2000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9C91C2F3-D07A-E887-A05E-4D143333AA96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5" name="image6.png">
            <a:extLst>
              <a:ext uri="{FF2B5EF4-FFF2-40B4-BE49-F238E27FC236}">
                <a16:creationId xmlns:a16="http://schemas.microsoft.com/office/drawing/2014/main" id="{14CB3467-ADB3-A197-F940-1D599FA000A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81947" y="2943241"/>
            <a:ext cx="8696130" cy="1832562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37582A-2181-4374-A53A-4666635081A9}"/>
              </a:ext>
            </a:extLst>
          </p:cNvPr>
          <p:cNvSpPr txBox="1"/>
          <p:nvPr/>
        </p:nvSpPr>
        <p:spPr>
          <a:xfrm>
            <a:off x="223935" y="2581809"/>
            <a:ext cx="8294913" cy="417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0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Risk Priority Number (RPN) = Severity(S)  X  Occurrence(O) X  Detection(D)</a:t>
            </a:r>
            <a:endParaRPr lang="en-IN" sz="2000" dirty="0">
              <a:solidFill>
                <a:srgbClr val="1F1F1F"/>
              </a:solidFill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F2B04-0433-D621-88B3-56B9A1ED9572}"/>
              </a:ext>
            </a:extLst>
          </p:cNvPr>
          <p:cNvSpPr txBox="1"/>
          <p:nvPr/>
        </p:nvSpPr>
        <p:spPr>
          <a:xfrm>
            <a:off x="0" y="1494383"/>
            <a:ext cx="9060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I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arefully reviewed potential areas of failure and assigned Severity, Occurrence, and Detection ratings based on logical assumptions, industry research, and trends. 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E7A89C-37C8-8912-CF0B-4D268CE13329}"/>
              </a:ext>
            </a:extLst>
          </p:cNvPr>
          <p:cNvSpPr txBox="1"/>
          <p:nvPr/>
        </p:nvSpPr>
        <p:spPr>
          <a:xfrm>
            <a:off x="0" y="1961099"/>
            <a:ext cx="7529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these ratings, calculated the Risk Priority Number (RPN) to prioritize important problems. 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A6EFE-26ED-01E9-6EBF-0FB7F8435F34}"/>
              </a:ext>
            </a:extLst>
          </p:cNvPr>
          <p:cNvSpPr txBox="1"/>
          <p:nvPr/>
        </p:nvSpPr>
        <p:spPr>
          <a:xfrm>
            <a:off x="0" y="2227200"/>
            <a:ext cx="7436497" cy="32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A higher RNP indicates that those issues must be prioritized for fixing the problem.</a:t>
            </a:r>
            <a:endParaRPr lang="en-IN" sz="1400" dirty="0">
              <a:solidFill>
                <a:srgbClr val="1F1F1F"/>
              </a:solidFill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3E7E08-72C2-BA22-8365-4FEABC0B4EF5}"/>
              </a:ext>
            </a:extLst>
          </p:cNvPr>
          <p:cNvSpPr txBox="1"/>
          <p:nvPr/>
        </p:nvSpPr>
        <p:spPr>
          <a:xfrm>
            <a:off x="41988" y="4734126"/>
            <a:ext cx="9018036" cy="216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None/>
            </a:pPr>
            <a:r>
              <a:rPr lang="en-IN" sz="20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Outcome :</a:t>
            </a:r>
            <a:endParaRPr lang="en-IN" sz="20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Since Wrong Customization has the highest RNP score </a:t>
            </a:r>
            <a:r>
              <a:rPr lang="en-IN" sz="1400" u="none" strike="noStrike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504 we can say that it is the most critical failure mode which requires a double check process before customization.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Late Deliveries are primarily caused by Traffic delays with RNP score of 378 which means that route optimization and GPS tracking is required.</a:t>
            </a:r>
          </a:p>
          <a:p>
            <a:pPr>
              <a:lnSpc>
                <a:spcPct val="115000"/>
              </a:lnSpc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Food Quality Complaints rise from Taste issues with RNP of 320 and missing ingredients with a RNP of 280 which requires standardization of recipes and better inventory.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6191A-F558-3F79-0459-7D10787B2B69}"/>
              </a:ext>
            </a:extLst>
          </p:cNvPr>
          <p:cNvSpPr txBox="1"/>
          <p:nvPr/>
        </p:nvSpPr>
        <p:spPr>
          <a:xfrm>
            <a:off x="281354" y="63204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04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4EB159-7340-E7C7-72D2-48325CB9606D}"/>
              </a:ext>
            </a:extLst>
          </p:cNvPr>
          <p:cNvSpPr txBox="1"/>
          <p:nvPr/>
        </p:nvSpPr>
        <p:spPr>
          <a:xfrm>
            <a:off x="102637" y="1138335"/>
            <a:ext cx="8976049" cy="3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None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65088-D394-B973-EB85-D4697035DD89}"/>
              </a:ext>
            </a:extLst>
          </p:cNvPr>
          <p:cNvSpPr txBox="1"/>
          <p:nvPr/>
        </p:nvSpPr>
        <p:spPr>
          <a:xfrm>
            <a:off x="2556587" y="1272918"/>
            <a:ext cx="4068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PHASE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691A71A-AA84-19B6-9FC7-4642F5C25B2B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CE24AB-EC80-ACA0-233C-A862EC81761C}"/>
              </a:ext>
            </a:extLst>
          </p:cNvPr>
          <p:cNvSpPr txBox="1"/>
          <p:nvPr/>
        </p:nvSpPr>
        <p:spPr>
          <a:xfrm>
            <a:off x="559837" y="2428651"/>
            <a:ext cx="7910923" cy="548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700" dirty="0">
                <a:solidFill>
                  <a:srgbClr val="1F1F1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S</a:t>
            </a:r>
            <a:r>
              <a:rPr lang="en-IN" sz="27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tandard </a:t>
            </a:r>
            <a:r>
              <a:rPr lang="en-IN" sz="2700" dirty="0">
                <a:solidFill>
                  <a:srgbClr val="1F1F1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O</a:t>
            </a:r>
            <a:r>
              <a:rPr lang="en-IN" sz="27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perating </a:t>
            </a:r>
            <a:r>
              <a:rPr lang="en-IN" sz="2700" dirty="0">
                <a:solidFill>
                  <a:srgbClr val="1F1F1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P</a:t>
            </a:r>
            <a:r>
              <a:rPr lang="en-IN" sz="27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rocedure (SOP) : </a:t>
            </a:r>
            <a:endParaRPr lang="en-IN" sz="2700" dirty="0">
              <a:solidFill>
                <a:srgbClr val="1F1F1F"/>
              </a:solidFill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CA5EC-CCA8-01C8-DABA-2C99100B3162}"/>
              </a:ext>
            </a:extLst>
          </p:cNvPr>
          <p:cNvSpPr txBox="1"/>
          <p:nvPr/>
        </p:nvSpPr>
        <p:spPr>
          <a:xfrm>
            <a:off x="559837" y="3021196"/>
            <a:ext cx="4572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None/>
            </a:pPr>
            <a:r>
              <a:rPr lang="en-IN" sz="14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 : </a:t>
            </a: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Subway Atharv Pride Branch , Vile Parle East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None/>
            </a:pPr>
            <a:r>
              <a:rPr lang="en-IN" sz="14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Prepared by : </a:t>
            </a: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Kushal Dutia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IN" sz="14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 : </a:t>
            </a: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26 / 03 / 2025 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AE2BF3-3D25-375D-D640-C49A5200A1F3}"/>
              </a:ext>
            </a:extLst>
          </p:cNvPr>
          <p:cNvSpPr txBox="1"/>
          <p:nvPr/>
        </p:nvSpPr>
        <p:spPr>
          <a:xfrm>
            <a:off x="559837" y="3957226"/>
            <a:ext cx="4572000" cy="32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IN" sz="14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Purpose :  </a:t>
            </a:r>
            <a:endParaRPr lang="en-IN" sz="1400" dirty="0">
              <a:solidFill>
                <a:srgbClr val="1F1F1F"/>
              </a:solidFill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35ADDF-AAA0-CCD9-2EC7-D435E2799C35}"/>
              </a:ext>
            </a:extLst>
          </p:cNvPr>
          <p:cNvSpPr txBox="1"/>
          <p:nvPr/>
        </p:nvSpPr>
        <p:spPr>
          <a:xfrm>
            <a:off x="1474237" y="3967603"/>
            <a:ext cx="76044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SOP aims to standardize critical processes at Subway Atharv Pride to improve service  efficiency, minimize errors, and increase customer satisfaction.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659504-A733-DEC3-85E3-873F77338736}"/>
              </a:ext>
            </a:extLst>
          </p:cNvPr>
          <p:cNvSpPr txBox="1"/>
          <p:nvPr/>
        </p:nvSpPr>
        <p:spPr>
          <a:xfrm>
            <a:off x="623326" y="4711543"/>
            <a:ext cx="7934669" cy="1699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None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key areas of focus include: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75000"/>
              </a:lnSpc>
              <a:buFont typeface="Arial" panose="020B0604020202020204" pitchFamily="34" charset="0"/>
              <a:buChar char="●"/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Decreasing late deliveries (from 25.9% to 13% by Q3 2025)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75000"/>
              </a:lnSpc>
              <a:buFont typeface="Arial" panose="020B0604020202020204" pitchFamily="34" charset="0"/>
              <a:buChar char="●"/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Decreasing dine-in food quality grievances (from 22% to 11%) 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75000"/>
              </a:lnSpc>
              <a:buFont typeface="Arial" panose="020B0604020202020204" pitchFamily="34" charset="0"/>
              <a:buChar char="●"/>
            </a:pP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Decreasing erroneous delivery orders (34% to 17%)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617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06D48D6-6708-DFBC-909A-8C1B7BA8CC76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ABA50-A174-B1F9-3988-6DA2CB2A2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1129003"/>
            <a:ext cx="8649478" cy="562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60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3BB9-49A2-6573-D81B-D59CEBEBF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F3317-C574-2C8A-C4C3-EE9035EF4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8D3BDD3-0C7F-974A-69F7-1FBEA2297775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C6367-2763-4528-5015-ADEF3CE35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" y="1119674"/>
            <a:ext cx="8938727" cy="391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95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5A276-5BC6-4EED-D32E-C5A1D355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06" y="1651025"/>
            <a:ext cx="2899802" cy="1246495"/>
          </a:xfrm>
        </p:spPr>
        <p:txBody>
          <a:bodyPr/>
          <a:lstStyle/>
          <a:p>
            <a:r>
              <a:rPr lang="en-IN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Training plan : </a:t>
            </a:r>
            <a:br>
              <a:rPr lang="en-IN" sz="1800" dirty="0">
                <a:solidFill>
                  <a:srgbClr val="1F1F1F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</a:b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ABEB355-D855-8BA9-4A8F-E081F0B5E99F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C67271-0923-975F-56DD-7E16FA919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95" y="2341984"/>
            <a:ext cx="7348550" cy="350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55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BF90-09B2-9265-0097-F82D62CF6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202" y="1217246"/>
            <a:ext cx="4935448" cy="492443"/>
          </a:xfrm>
        </p:spPr>
        <p:txBody>
          <a:bodyPr/>
          <a:lstStyle/>
          <a:p>
            <a:r>
              <a:rPr lang="en-US" sz="3200" b="1" u="sng" dirty="0"/>
              <a:t>CONTROL PHASE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359C54E-7B09-5DE1-948B-63C65E36E098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CF7F8-5444-93ED-683F-091393D850F8}"/>
              </a:ext>
            </a:extLst>
          </p:cNvPr>
          <p:cNvSpPr txBox="1"/>
          <p:nvPr/>
        </p:nvSpPr>
        <p:spPr>
          <a:xfrm>
            <a:off x="177281" y="1913232"/>
            <a:ext cx="87894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During the Control Phase, we will concentrate on maintaining and tracking the gains accrued in the Improve Phase to guarantee long-term success. 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7D3EE-D0A2-78B0-A60D-F7F44483F499}"/>
              </a:ext>
            </a:extLst>
          </p:cNvPr>
          <p:cNvSpPr txBox="1"/>
          <p:nvPr/>
        </p:nvSpPr>
        <p:spPr>
          <a:xfrm>
            <a:off x="186613" y="2609218"/>
            <a:ext cx="8873412" cy="536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KPIs like late delivery rates, </a:t>
            </a:r>
            <a:r>
              <a:rPr lang="en-IN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Wrong</a:t>
            </a:r>
            <a:r>
              <a:rPr lang="en-I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order percentages, and food quality complaints will be monitored regularly through control charts and process audits. 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D9AF19-7348-EA02-D6E5-771548F139D2}"/>
              </a:ext>
            </a:extLst>
          </p:cNvPr>
          <p:cNvSpPr txBox="1"/>
          <p:nvPr/>
        </p:nvSpPr>
        <p:spPr>
          <a:xfrm>
            <a:off x="186613" y="3273153"/>
            <a:ext cx="84442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Measures like Standard Operating Procedures (SOPs) mechanisms will be instituted to avoid repeating errors.</a:t>
            </a:r>
            <a:r>
              <a:rPr lang="en-I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75DEE4-42D3-F4C3-BF3F-37184321041B}"/>
              </a:ext>
            </a:extLst>
          </p:cNvPr>
          <p:cNvSpPr txBox="1"/>
          <p:nvPr/>
        </p:nvSpPr>
        <p:spPr>
          <a:xfrm>
            <a:off x="186613" y="3773670"/>
            <a:ext cx="87054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I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athering customer feedback and employee suggestions to detect any deviations and take corrective measures if necessary</a:t>
            </a:r>
            <a:r>
              <a:rPr lang="en-IN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BE951A-7001-6084-66AA-C9DD9DD50C0B}"/>
              </a:ext>
            </a:extLst>
          </p:cNvPr>
          <p:cNvSpPr txBox="1"/>
          <p:nvPr/>
        </p:nvSpPr>
        <p:spPr>
          <a:xfrm>
            <a:off x="186612" y="4341886"/>
            <a:ext cx="8957387" cy="567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Monthly reviews will guarantee efficiency and guarantee that the desired process improvements are maintained over time.</a:t>
            </a:r>
            <a:endParaRPr lang="en-IN" sz="1400" dirty="0">
              <a:solidFill>
                <a:srgbClr val="1F1F1F"/>
              </a:solidFill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203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284E-0C72-67B4-D908-5E85E349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03" y="1338544"/>
            <a:ext cx="2094501" cy="492443"/>
          </a:xfrm>
        </p:spPr>
        <p:txBody>
          <a:bodyPr/>
          <a:lstStyle/>
          <a:p>
            <a:r>
              <a:rPr lang="en-US" sz="3200" dirty="0"/>
              <a:t>Conclusion :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DC8D775-3D9A-4AF4-4ECF-C6AF742CC769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326FB-AFA3-7EEB-5DE9-F957FC1225CE}"/>
              </a:ext>
            </a:extLst>
          </p:cNvPr>
          <p:cNvSpPr txBox="1"/>
          <p:nvPr/>
        </p:nvSpPr>
        <p:spPr>
          <a:xfrm>
            <a:off x="0" y="1894218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project was designed to enhance operational effectiveness within the restaurant by minimizing late deliveries, wrong order deliveries, and dine-in food quality problems through the application of the Lean Six Sigma DMAIC approach. 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9A7EB-0670-E92D-C404-906F4871DBFB}"/>
              </a:ext>
            </a:extLst>
          </p:cNvPr>
          <p:cNvSpPr txBox="1"/>
          <p:nvPr/>
        </p:nvSpPr>
        <p:spPr>
          <a:xfrm>
            <a:off x="0" y="2602888"/>
            <a:ext cx="89853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most important deliverable of this project is a systematic process to </a:t>
            </a:r>
            <a:r>
              <a:rPr lang="en-IN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improve customer satisfaction</a:t>
            </a:r>
            <a:r>
              <a:rPr lang="en-I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N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decrease errors</a:t>
            </a:r>
            <a:r>
              <a:rPr lang="en-I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</a:t>
            </a:r>
            <a:r>
              <a:rPr lang="en-IN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improve service efficiency</a:t>
            </a:r>
            <a:r>
              <a:rPr lang="en-I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D439B3-FB84-9D5E-C920-56190BAF3518}"/>
              </a:ext>
            </a:extLst>
          </p:cNvPr>
          <p:cNvSpPr txBox="1"/>
          <p:nvPr/>
        </p:nvSpPr>
        <p:spPr>
          <a:xfrm>
            <a:off x="0" y="3274588"/>
            <a:ext cx="8836090" cy="567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Through the systematic elimination of inefficiencies and reinforcement of best practices, we anticipate achieving our objective of </a:t>
            </a:r>
            <a:r>
              <a:rPr lang="en-IN" sz="14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decreasing late deliveries</a:t>
            </a: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, </a:t>
            </a:r>
            <a:r>
              <a:rPr lang="en-IN" sz="1400" b="1" dirty="0">
                <a:solidFill>
                  <a:srgbClr val="1F1F1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wrong</a:t>
            </a:r>
            <a:r>
              <a:rPr lang="en-IN" sz="14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 orders</a:t>
            </a: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, and </a:t>
            </a:r>
            <a:r>
              <a:rPr lang="en-IN" sz="14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food quality complaints by 50% or more by Q3 2025</a:t>
            </a: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eorgia" panose="02040502050405020303" pitchFamily="18" charset="0"/>
              </a:rPr>
              <a:t>.</a:t>
            </a:r>
            <a:endParaRPr lang="en-IN" sz="1400" dirty="0">
              <a:solidFill>
                <a:srgbClr val="1F1F1F"/>
              </a:solidFill>
              <a:effectLst/>
              <a:latin typeface="Georgia" panose="02040502050405020303" pitchFamily="18" charset="0"/>
              <a:ea typeface="Georgia" panose="02040502050405020303" pitchFamily="18" charset="0"/>
              <a:cs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B4CBC2-416F-5263-6D11-DF551F47C31E}"/>
              </a:ext>
            </a:extLst>
          </p:cNvPr>
          <p:cNvSpPr txBox="1"/>
          <p:nvPr/>
        </p:nvSpPr>
        <p:spPr>
          <a:xfrm>
            <a:off x="0" y="4027440"/>
            <a:ext cx="8920065" cy="815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Overall, the project proves the </a:t>
            </a:r>
            <a:r>
              <a:rPr lang="en-IN" sz="14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capability of Lean Six Sigma tools </a:t>
            </a: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bring </a:t>
            </a:r>
            <a:r>
              <a:rPr lang="en-IN" sz="14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quantifiable improvement </a:t>
            </a: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a </a:t>
            </a:r>
            <a:r>
              <a:rPr lang="en-IN" sz="14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service industry</a:t>
            </a: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establish a </a:t>
            </a:r>
            <a:r>
              <a:rPr lang="en-IN" sz="14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culture of ongoing process improvement</a:t>
            </a: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794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F946-09F8-EA8E-8401-0B8028F12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ED16D-1561-6F9E-E3FE-E1D5BC5F2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173018"/>
            <a:ext cx="7877291" cy="5569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4A6D12-7508-4133-36B9-64D1DA810199}"/>
              </a:ext>
            </a:extLst>
          </p:cNvPr>
          <p:cNvSpPr txBox="1"/>
          <p:nvPr/>
        </p:nvSpPr>
        <p:spPr>
          <a:xfrm>
            <a:off x="8109527" y="115455"/>
            <a:ext cx="103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DMAIC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D5D785C7-7257-EDB9-5147-76232E314D96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1615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7103-E4DE-AAD8-EE8B-86ED37167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18" y="1338544"/>
            <a:ext cx="4935448" cy="415498"/>
          </a:xfrm>
        </p:spPr>
        <p:txBody>
          <a:bodyPr/>
          <a:lstStyle/>
          <a:p>
            <a:r>
              <a:rPr lang="en-US" dirty="0"/>
              <a:t>Limitations :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3FDDB70-C168-3A8E-BB6E-26AB2ADE7742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B5236-4E3B-F0DC-D560-F5CDD50F884A}"/>
              </a:ext>
            </a:extLst>
          </p:cNvPr>
          <p:cNvSpPr txBox="1"/>
          <p:nvPr/>
        </p:nvSpPr>
        <p:spPr>
          <a:xfrm>
            <a:off x="83976" y="1866122"/>
            <a:ext cx="8976048" cy="3293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b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Availability &amp; Accuracy: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study was based on the available data, which may not have captured all the real variations in activities.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None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b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Implementation Challenges: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Although SOPs measures were intended to reduce errors, uniform application by all employees is promoted by training and </a:t>
            </a:r>
            <a:r>
              <a:rPr lang="en-IN" sz="1400" u="none" strike="noStrike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modification, and effectiveness can be hindered by resistance to change.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None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b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External Factors: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Some of the problems, such as delayed deliveries, may be due to external factors such as traffic, weather, or third-party delivery partners that the restaurant cannot control.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None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b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Restricted Root Cause Analysis Scope: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5 Whys and FMEA tools pointed out major failure areas, but additional statistical analysis (e.g., DOE - Design of Experiments) would tell us even more about how we could further optimize the process.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909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5340B-CB0A-89C6-58AE-6A2BBAD3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047" y="1385197"/>
            <a:ext cx="4935448" cy="415498"/>
          </a:xfrm>
        </p:spPr>
        <p:txBody>
          <a:bodyPr/>
          <a:lstStyle/>
          <a:p>
            <a:r>
              <a:rPr lang="en-US" dirty="0"/>
              <a:t>Future Work :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5A933C4-818E-AF62-4D61-B51B4CD22911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C46DA-1CF2-38CE-93D2-7BDD29E65A3F}"/>
              </a:ext>
            </a:extLst>
          </p:cNvPr>
          <p:cNvSpPr txBox="1"/>
          <p:nvPr/>
        </p:nvSpPr>
        <p:spPr>
          <a:xfrm>
            <a:off x="130628" y="2015680"/>
            <a:ext cx="8892074" cy="3045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b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Full Control Phase Implementation: 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 systematic surveillance through a system of control charts, process audits, and ongoing observation of data for ongoing improvement.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  <a:buNone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b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Real-Time Order &amp; Delivery Tracking: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Use RFID or GPS-based tracking to track order flow and delivery efficiency, minimizing uncertainty over delivery timelines.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None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b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AI &amp; Predictive Analytics for Demand Forecasting: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Utilize data-driven AI solutions to predict peak hours, ingredient needs, and delivery wait times, optimizing operational efficiency.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None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400" b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 Feedback Integration: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Ensure there is an organized feedback mechanism (survey, sentiment, VOC programs) to</a:t>
            </a:r>
            <a:r>
              <a:rPr lang="en-IN" sz="1400" b="1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u="none" strike="noStrike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measure customer satisfaction directly contributing to process improvements.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None/>
            </a:pPr>
            <a:r>
              <a:rPr lang="en-IN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98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0A17-D607-3049-04C0-46CA8586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620" y="2399546"/>
            <a:ext cx="3634052" cy="1015663"/>
          </a:xfrm>
        </p:spPr>
        <p:txBody>
          <a:bodyPr/>
          <a:lstStyle/>
          <a:p>
            <a:r>
              <a:rPr lang="en-US" sz="6600" i="1" dirty="0"/>
              <a:t>Thank You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D9F5475-A143-A6D8-96A9-FC56BD9CCD5D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CB3CF09-127E-8A99-EFA0-5FD11971F518}"/>
              </a:ext>
            </a:extLst>
          </p:cNvPr>
          <p:cNvSpPr/>
          <p:nvPr/>
        </p:nvSpPr>
        <p:spPr>
          <a:xfrm>
            <a:off x="717331" y="4724829"/>
            <a:ext cx="7326630" cy="709787"/>
          </a:xfrm>
          <a:custGeom>
            <a:avLst/>
            <a:gdLst/>
            <a:ahLst/>
            <a:cxnLst/>
            <a:rect l="l" t="t" r="r" b="b"/>
            <a:pathLst>
              <a:path w="7326630">
                <a:moveTo>
                  <a:pt x="0" y="0"/>
                </a:moveTo>
                <a:lnTo>
                  <a:pt x="7326351" y="0"/>
                </a:lnTo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F671D5D-59E5-54FF-D418-11A79412135F}"/>
              </a:ext>
            </a:extLst>
          </p:cNvPr>
          <p:cNvSpPr/>
          <p:nvPr/>
        </p:nvSpPr>
        <p:spPr>
          <a:xfrm>
            <a:off x="717331" y="5434616"/>
            <a:ext cx="7326630" cy="485625"/>
          </a:xfrm>
          <a:custGeom>
            <a:avLst/>
            <a:gdLst/>
            <a:ahLst/>
            <a:cxnLst/>
            <a:rect l="l" t="t" r="r" b="b"/>
            <a:pathLst>
              <a:path w="7326630">
                <a:moveTo>
                  <a:pt x="0" y="0"/>
                </a:moveTo>
                <a:lnTo>
                  <a:pt x="7326351" y="0"/>
                </a:lnTo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335AAF-AC22-7EB5-BD1D-99B04BD3FEAA}"/>
              </a:ext>
            </a:extLst>
          </p:cNvPr>
          <p:cNvSpPr txBox="1"/>
          <p:nvPr/>
        </p:nvSpPr>
        <p:spPr>
          <a:xfrm>
            <a:off x="607433" y="4825806"/>
            <a:ext cx="37732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Semester Ⅵ Project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88166-0E10-0B7D-70EC-A6DFE1391511}"/>
              </a:ext>
            </a:extLst>
          </p:cNvPr>
          <p:cNvSpPr txBox="1"/>
          <p:nvPr/>
        </p:nvSpPr>
        <p:spPr>
          <a:xfrm>
            <a:off x="4933381" y="4825806"/>
            <a:ext cx="29612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Management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78D142-B092-A4A3-39F3-E0E8BF875DED}"/>
              </a:ext>
            </a:extLst>
          </p:cNvPr>
          <p:cNvSpPr txBox="1"/>
          <p:nvPr/>
        </p:nvSpPr>
        <p:spPr>
          <a:xfrm>
            <a:off x="120702" y="5868656"/>
            <a:ext cx="23147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buNone/>
            </a:pPr>
            <a:r>
              <a:rPr lang="en-IN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Mentored by:</a:t>
            </a:r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/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Prof. Sunil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Shirvaiker</a:t>
            </a:r>
            <a:endParaRPr lang="en-I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3B0D3-6233-012B-D8F2-C353C511C20B}"/>
              </a:ext>
            </a:extLst>
          </p:cNvPr>
          <p:cNvSpPr txBox="1"/>
          <p:nvPr/>
        </p:nvSpPr>
        <p:spPr>
          <a:xfrm>
            <a:off x="6555790" y="5807101"/>
            <a:ext cx="2314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A016 - Kushal Dutia</a:t>
            </a:r>
          </a:p>
        </p:txBody>
      </p:sp>
    </p:spTree>
    <p:extLst>
      <p:ext uri="{BB962C8B-B14F-4D97-AF65-F5344CB8AC3E}">
        <p14:creationId xmlns:p14="http://schemas.microsoft.com/office/powerpoint/2010/main" val="3521225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AF82A-F1A2-345D-76F5-F2A311AD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260" y="2246164"/>
            <a:ext cx="5593480" cy="430887"/>
          </a:xfrm>
        </p:spPr>
        <p:txBody>
          <a:bodyPr/>
          <a:lstStyle/>
          <a:p>
            <a:r>
              <a:rPr lang="en-US" dirty="0"/>
              <a:t>PROBLEM &amp; GOAL STATEMENT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7B8BD39-C3C4-0C88-90F7-F12B7A7CECB2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DB258-A064-B50D-FB5F-D8E3885D8C79}"/>
              </a:ext>
            </a:extLst>
          </p:cNvPr>
          <p:cNvSpPr txBox="1"/>
          <p:nvPr/>
        </p:nvSpPr>
        <p:spPr>
          <a:xfrm>
            <a:off x="2887218" y="1295381"/>
            <a:ext cx="3369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PHASE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3EC246-8A97-2A96-17FE-30833CD01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777654"/>
              </p:ext>
            </p:extLst>
          </p:nvPr>
        </p:nvGraphicFramePr>
        <p:xfrm>
          <a:off x="271305" y="2832046"/>
          <a:ext cx="8581294" cy="3809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0937">
                  <a:extLst>
                    <a:ext uri="{9D8B030D-6E8A-4147-A177-3AD203B41FA5}">
                      <a16:colId xmlns:a16="http://schemas.microsoft.com/office/drawing/2014/main" val="2632971948"/>
                    </a:ext>
                  </a:extLst>
                </a:gridCol>
                <a:gridCol w="4230357">
                  <a:extLst>
                    <a:ext uri="{9D8B030D-6E8A-4147-A177-3AD203B41FA5}">
                      <a16:colId xmlns:a16="http://schemas.microsoft.com/office/drawing/2014/main" val="2482027402"/>
                    </a:ext>
                  </a:extLst>
                </a:gridCol>
              </a:tblGrid>
              <a:tr h="4985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Problem Statement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Goal Statement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403731"/>
                  </a:ext>
                </a:extLst>
              </a:tr>
              <a:tr h="1037294">
                <a:tc>
                  <a:txBody>
                    <a:bodyPr/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u="none" strike="noStrike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Problem Statement No.1 : </a:t>
                      </a:r>
                      <a:r>
                        <a:rPr lang="en-IN" sz="1400" u="none" strike="noStrike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Late deliveries increased from 20.1% in 2023-24 to 25.9% in 2024-25(10 months) , resulting in lower customer satisfaction score.</a:t>
                      </a:r>
                      <a:r>
                        <a:rPr lang="en-IN" sz="140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4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ea typeface="Georgia" panose="02040502050405020303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u="none" strike="noStrike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Goal Statement No.1 : </a:t>
                      </a:r>
                      <a:r>
                        <a:rPr lang="en-IN" sz="1400" u="none" strike="noStrike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Reduce late deliveries from 25.9% to 13% or less by end of Quarter 3 2025 .</a:t>
                      </a:r>
                      <a:endParaRPr lang="en-IN" sz="1400" u="none" strike="noStrike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ea typeface="Georgia" panose="02040502050405020303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376108"/>
                  </a:ext>
                </a:extLst>
              </a:tr>
              <a:tr h="1236774">
                <a:tc>
                  <a:txBody>
                    <a:bodyPr/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u="none" strike="noStrike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Problem Statement No.2 : </a:t>
                      </a:r>
                      <a:r>
                        <a:rPr lang="en-IN" sz="1400" u="none" strike="noStrike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​​Complaints on dine – in food quality remain high at 22% in the current financial year. That is 22 in 100 people complain about the quality of food at the store.</a:t>
                      </a:r>
                      <a:endParaRPr lang="en-IN" sz="14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ea typeface="Georgia" panose="02040502050405020303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u="none" strike="noStrike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Goal Statement No.2 : </a:t>
                      </a:r>
                      <a:r>
                        <a:rPr lang="en-IN" sz="1400" u="none" strike="noStrike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Reduce complaints from 22% to 11% or less by Quarter 3 2025.</a:t>
                      </a:r>
                      <a:endParaRPr lang="en-IN" sz="1400" u="none" strike="noStrike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ea typeface="Georgia" panose="02040502050405020303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74323"/>
                  </a:ext>
                </a:extLst>
              </a:tr>
              <a:tr h="1037294">
                <a:tc>
                  <a:txBody>
                    <a:bodyPr/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u="none" strike="noStrike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Problem Statement No.3 : </a:t>
                      </a:r>
                      <a:r>
                        <a:rPr lang="en-IN" sz="1400" u="none" strike="noStrike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​​Wrong order deliveries doubled from 17% in 2023-24 to 34% in 2024 – 25, increasing rework and dissatisfaction.</a:t>
                      </a:r>
                      <a:endParaRPr lang="en-IN" sz="1400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ea typeface="Georgia" panose="02040502050405020303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u="none" strike="noStrike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Goal Statement No.3 : </a:t>
                      </a:r>
                      <a:r>
                        <a:rPr lang="en-IN" sz="1400" u="none" strike="noStrike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​​Cut wrong orders from 34% to 17% or less by Quarter 3 2025.</a:t>
                      </a:r>
                      <a:endParaRPr lang="en-IN" sz="1400" u="none" strike="noStrike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ea typeface="Georgia" panose="02040502050405020303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588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3979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11E7C-1823-44DD-4E5A-99E38CCE8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580" y="1379105"/>
            <a:ext cx="2467725" cy="430887"/>
          </a:xfrm>
        </p:spPr>
        <p:txBody>
          <a:bodyPr/>
          <a:lstStyle/>
          <a:p>
            <a:r>
              <a:rPr lang="en-US" dirty="0"/>
              <a:t>Project Scope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CA7B5-EA1D-C460-ED3D-AEB004C38D6B}"/>
              </a:ext>
            </a:extLst>
          </p:cNvPr>
          <p:cNvSpPr txBox="1"/>
          <p:nvPr/>
        </p:nvSpPr>
        <p:spPr>
          <a:xfrm>
            <a:off x="2353733" y="381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A465B5D-5288-89CD-D738-EC0611F39B52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116A69-99A8-E51F-1571-C05B6E08BB88}"/>
              </a:ext>
            </a:extLst>
          </p:cNvPr>
          <p:cNvSpPr txBox="1"/>
          <p:nvPr/>
        </p:nvSpPr>
        <p:spPr>
          <a:xfrm>
            <a:off x="149290" y="1906243"/>
            <a:ext cx="8845420" cy="3821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15000"/>
              </a:lnSpc>
              <a:buNone/>
            </a:pPr>
            <a:r>
              <a:rPr lang="en-IN" b="1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In Scope:</a:t>
            </a:r>
            <a:endParaRPr lang="en-IN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IN" sz="1600" b="1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Process Improvements</a:t>
            </a:r>
            <a:r>
              <a:rPr lang="en-IN" sz="1600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 – Improving order processing, food preparation, and delivery efficiency.</a:t>
            </a:r>
            <a:endParaRPr lang="en-IN" sz="16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IN" sz="1600" b="1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Food Quality Improvement</a:t>
            </a:r>
            <a:r>
              <a:rPr lang="en-IN" sz="1600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 – Identifying and elimination</a:t>
            </a:r>
            <a:r>
              <a:rPr lang="en-IN" sz="16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 </a:t>
            </a:r>
            <a:r>
              <a:rPr lang="en-IN" sz="1600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of food quality issues.</a:t>
            </a:r>
            <a:endParaRPr lang="en-IN" sz="16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IN" sz="1600" b="1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Staff Training</a:t>
            </a:r>
            <a:r>
              <a:rPr lang="en-IN" sz="1600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 – Making kitchen and counter staff more</a:t>
            </a:r>
            <a:r>
              <a:rPr lang="en-IN" sz="16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 </a:t>
            </a:r>
            <a:r>
              <a:rPr lang="en-IN" sz="1600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efficient </a:t>
            </a:r>
            <a:r>
              <a:rPr lang="en-IN" sz="16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and </a:t>
            </a:r>
            <a:r>
              <a:rPr lang="en-IN" sz="1600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accurate.</a:t>
            </a:r>
            <a:endParaRPr lang="en-IN" sz="16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IN" sz="1600" b="1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Performance Indicators</a:t>
            </a:r>
            <a:r>
              <a:rPr lang="en-IN" sz="1600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 – Defining</a:t>
            </a:r>
            <a:r>
              <a:rPr lang="en-IN" sz="16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 KPIs </a:t>
            </a:r>
            <a:r>
              <a:rPr lang="en-IN" sz="1600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on service time, food quality, and order accuracy.</a:t>
            </a:r>
            <a:endParaRPr lang="en-IN" sz="16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IN" sz="1600" b="1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Customer Feedback Analysis</a:t>
            </a:r>
            <a:r>
              <a:rPr lang="en-IN" sz="1600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 – Collection</a:t>
            </a:r>
            <a:r>
              <a:rPr lang="en-IN" sz="16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 and </a:t>
            </a:r>
            <a:r>
              <a:rPr lang="en-IN" sz="1600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actioning</a:t>
            </a:r>
            <a:r>
              <a:rPr lang="en-IN" sz="16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 </a:t>
            </a:r>
            <a:r>
              <a:rPr lang="en-IN" sz="1600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of customer feedback.</a:t>
            </a:r>
            <a:br>
              <a:rPr lang="en-IN" sz="1600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</a:br>
            <a:endParaRPr lang="en-IN" sz="1600" spc="1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br>
              <a:rPr lang="en-IN" sz="1600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</a:br>
            <a:r>
              <a:rPr lang="en-IN" sz="1600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         </a:t>
            </a:r>
            <a:r>
              <a:rPr lang="en-IN" b="1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Out of Scope:</a:t>
            </a:r>
            <a:endParaRPr lang="en-IN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IN" sz="1600" b="1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Menu Changes </a:t>
            </a:r>
            <a:r>
              <a:rPr lang="en-IN" sz="1600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– </a:t>
            </a:r>
            <a:r>
              <a:rPr lang="en-IN" sz="16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No </a:t>
            </a:r>
            <a:r>
              <a:rPr lang="en-IN" sz="1600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deviation</a:t>
            </a:r>
            <a:r>
              <a:rPr lang="en-IN" sz="16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 </a:t>
            </a:r>
            <a:r>
              <a:rPr lang="en-IN" sz="1600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from</a:t>
            </a:r>
            <a:r>
              <a:rPr lang="en-IN" sz="16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 Subway's </a:t>
            </a:r>
            <a:r>
              <a:rPr lang="en-IN" sz="1600" spc="1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regular</a:t>
            </a:r>
            <a:r>
              <a:rPr lang="en-IN" sz="1600" spc="10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 menu</a:t>
            </a:r>
            <a:endParaRPr lang="en-IN" sz="16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600" b="1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Infrastructure Upgrades</a:t>
            </a:r>
            <a:r>
              <a:rPr lang="en-IN" sz="160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No major store renovation</a:t>
            </a:r>
            <a:r>
              <a:rPr lang="en-IN" sz="1600" u="none" strike="noStrike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or equipment </a:t>
            </a:r>
            <a:r>
              <a:rPr lang="en-IN" sz="160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upgrade.</a:t>
            </a:r>
            <a:endParaRPr lang="en-IN" sz="16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600" b="1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Third-Party Delivery Logistics</a:t>
            </a:r>
            <a:r>
              <a:rPr lang="en-IN" sz="160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Cannot manage</a:t>
            </a:r>
            <a:r>
              <a:rPr lang="en-IN" sz="1600" u="none" strike="noStrike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Swiggy/Zomato operations</a:t>
            </a:r>
            <a:r>
              <a:rPr lang="en-IN" sz="160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internally</a:t>
            </a:r>
            <a:r>
              <a:rPr lang="en-IN" sz="1600" u="none" strike="noStrike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6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1600" b="1" u="none" strike="noStrike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Corporate Policy </a:t>
            </a:r>
            <a:r>
              <a:rPr lang="en-IN" sz="1600" b="1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Updates</a:t>
            </a:r>
            <a:r>
              <a:rPr lang="en-IN" sz="1600" u="none" strike="noStrike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IN" sz="160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Aligning</a:t>
            </a:r>
            <a:r>
              <a:rPr lang="en-IN" sz="1600" u="none" strike="noStrike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IN" sz="1600" u="none" strike="noStrike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Subway</a:t>
            </a:r>
            <a:r>
              <a:rPr lang="en-IN" sz="160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IN" sz="1600" u="none" strike="noStrike" dirty="0">
                <a:solidFill>
                  <a:srgbClr val="191919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global standards.</a:t>
            </a:r>
            <a:endParaRPr lang="en-IN" sz="1600" u="none" strike="noStrike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545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BCCCE-3E63-AB5F-9136-ADADC9EC8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789DF6-21A9-EBE5-5EBD-76597F447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7547" y="695311"/>
            <a:ext cx="2868940" cy="415498"/>
          </a:xfrm>
        </p:spPr>
        <p:txBody>
          <a:bodyPr/>
          <a:lstStyle/>
          <a:p>
            <a:r>
              <a:rPr lang="en-US" dirty="0"/>
              <a:t>SIPOC Diagram :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30E9674-C1DD-C119-E3AC-D2C15C92EF28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686BD-9307-0863-9C73-B6E3ACEA3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6" y="1240970"/>
            <a:ext cx="8948057" cy="551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12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701DC6E-3639-021A-0033-CCB64D63D247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70381-CE3C-0BB3-B810-1B7F81408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6" y="1231226"/>
            <a:ext cx="8976047" cy="543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36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49AC5-E56B-5E21-97EF-73D6E6C5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042" y="668224"/>
            <a:ext cx="2635676" cy="415498"/>
          </a:xfrm>
        </p:spPr>
        <p:txBody>
          <a:bodyPr/>
          <a:lstStyle/>
          <a:p>
            <a:r>
              <a:rPr lang="en-US" dirty="0"/>
              <a:t>Process Map :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B44799B-FB86-9868-5569-77CE841F4355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5" name="image3.png">
            <a:extLst>
              <a:ext uri="{FF2B5EF4-FFF2-40B4-BE49-F238E27FC236}">
                <a16:creationId xmlns:a16="http://schemas.microsoft.com/office/drawing/2014/main" id="{B836A07A-9D54-39C7-7D86-9A99DF04A0F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78884" y="1184988"/>
            <a:ext cx="7208120" cy="554238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47058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B69A1-0AB3-353D-D915-1C5CE096B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446" y="702080"/>
            <a:ext cx="4935448" cy="415498"/>
          </a:xfrm>
        </p:spPr>
        <p:txBody>
          <a:bodyPr/>
          <a:lstStyle/>
          <a:p>
            <a:r>
              <a:rPr lang="en-US" dirty="0"/>
              <a:t>Stakeholder Analysis :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C83EB6C-5349-F9C4-C318-3FD5E3ECBAED}"/>
              </a:ext>
            </a:extLst>
          </p:cNvPr>
          <p:cNvSpPr txBox="1"/>
          <p:nvPr/>
        </p:nvSpPr>
        <p:spPr>
          <a:xfrm>
            <a:off x="1855580" y="322745"/>
            <a:ext cx="1686405" cy="6909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071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Nilkamal</a:t>
            </a:r>
            <a:r>
              <a:rPr sz="1400" spc="-3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School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9" dirty="0">
                <a:latin typeface="Calibri"/>
                <a:cs typeface="Calibri"/>
              </a:rPr>
              <a:t>of </a:t>
            </a:r>
            <a:r>
              <a:rPr sz="1400" spc="-8" dirty="0">
                <a:latin typeface="Calibri"/>
                <a:cs typeface="Calibri"/>
              </a:rPr>
              <a:t>Mathematics,</a:t>
            </a:r>
            <a:r>
              <a:rPr sz="1400" spc="8" dirty="0">
                <a:latin typeface="Calibri"/>
                <a:cs typeface="Calibri"/>
              </a:rPr>
              <a:t> </a:t>
            </a:r>
            <a:r>
              <a:rPr sz="1400" spc="-8" dirty="0">
                <a:latin typeface="Calibri"/>
                <a:cs typeface="Calibri"/>
              </a:rPr>
              <a:t>Applied Statistics</a:t>
            </a:r>
            <a:r>
              <a:rPr sz="1400" spc="-1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8" dirty="0">
                <a:latin typeface="Calibri"/>
                <a:cs typeface="Calibri"/>
              </a:rPr>
              <a:t> Analytics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1B558-D7A4-E4CA-05E8-FED7CE1B7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47722"/>
            <a:ext cx="7021147" cy="561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405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7307</TotalTime>
  <Words>3016</Words>
  <Application>Microsoft Macintosh PowerPoint</Application>
  <PresentationFormat>On-screen Show (4:3)</PresentationFormat>
  <Paragraphs>307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Georgia</vt:lpstr>
      <vt:lpstr>Symbol</vt:lpstr>
      <vt:lpstr>Times New Roman</vt:lpstr>
      <vt:lpstr>1_Office Theme</vt:lpstr>
      <vt:lpstr>Application of Lean Six Sigma in   Healthy Fast-Food Chain</vt:lpstr>
      <vt:lpstr>Literature Review :</vt:lpstr>
      <vt:lpstr>PowerPoint Presentation</vt:lpstr>
      <vt:lpstr>PROBLEM &amp; GOAL STATEMENT</vt:lpstr>
      <vt:lpstr>Project Scope : </vt:lpstr>
      <vt:lpstr>SIPOC Diagram :</vt:lpstr>
      <vt:lpstr>PowerPoint Presentation</vt:lpstr>
      <vt:lpstr>Process Map :</vt:lpstr>
      <vt:lpstr>Stakeholder Analysis :</vt:lpstr>
      <vt:lpstr>Project Plan :</vt:lpstr>
      <vt:lpstr>Data Collection &amp; Preparation </vt:lpstr>
      <vt:lpstr>PowerPoint Presentation</vt:lpstr>
      <vt:lpstr>Control Chart</vt:lpstr>
      <vt:lpstr>Interpretation: </vt:lpstr>
      <vt:lpstr>Interpretation :</vt:lpstr>
      <vt:lpstr>Pareto Chart</vt:lpstr>
      <vt:lpstr>PowerPoint Presentation</vt:lpstr>
      <vt:lpstr>PowerPoint Presentation</vt:lpstr>
      <vt:lpstr>ANALYZE PHASE </vt:lpstr>
      <vt:lpstr>PowerPoint Presentation</vt:lpstr>
      <vt:lpstr>PowerPoint Presentation</vt:lpstr>
      <vt:lpstr>PowerPoint Presentation</vt:lpstr>
      <vt:lpstr>FAILURE MODES AND EFFECT ANALYSIS (FMEA) : </vt:lpstr>
      <vt:lpstr>PowerPoint Presentation</vt:lpstr>
      <vt:lpstr>PowerPoint Presentation</vt:lpstr>
      <vt:lpstr>PowerPoint Presentation</vt:lpstr>
      <vt:lpstr>Training plan :  </vt:lpstr>
      <vt:lpstr>CONTROL PHASE</vt:lpstr>
      <vt:lpstr>Conclusion :</vt:lpstr>
      <vt:lpstr>Limitations :</vt:lpstr>
      <vt:lpstr>Future Work 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kushal dutia</dc:creator>
  <cp:lastModifiedBy>kushal dutia</cp:lastModifiedBy>
  <cp:revision>12</cp:revision>
  <dcterms:created xsi:type="dcterms:W3CDTF">2024-12-23T10:12:37Z</dcterms:created>
  <dcterms:modified xsi:type="dcterms:W3CDTF">2025-04-11T18:58:27Z</dcterms:modified>
</cp:coreProperties>
</file>